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9" r:id="rId4"/>
    <p:sldId id="260" r:id="rId5"/>
    <p:sldId id="262" r:id="rId6"/>
    <p:sldId id="261" r:id="rId7"/>
    <p:sldId id="263" r:id="rId8"/>
    <p:sldId id="276" r:id="rId9"/>
    <p:sldId id="277" r:id="rId10"/>
    <p:sldId id="268" r:id="rId11"/>
    <p:sldId id="272" r:id="rId12"/>
    <p:sldId id="264" r:id="rId13"/>
    <p:sldId id="275" r:id="rId14"/>
    <p:sldId id="267" r:id="rId15"/>
    <p:sldId id="273" r:id="rId16"/>
    <p:sldId id="266" r:id="rId17"/>
    <p:sldId id="269" r:id="rId18"/>
    <p:sldId id="274" r:id="rId19"/>
    <p:sldId id="270" r:id="rId20"/>
    <p:sldId id="271" r:id="rId2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389" autoAdjust="0"/>
  </p:normalViewPr>
  <p:slideViewPr>
    <p:cSldViewPr>
      <p:cViewPr varScale="1">
        <p:scale>
          <a:sx n="59" d="100"/>
          <a:sy n="59" d="100"/>
        </p:scale>
        <p:origin x="-4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5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7E3A-77C0-44EE-9A94-108A9CCF9B27}" type="datetimeFigureOut">
              <a:rPr lang="en-US" smtClean="0"/>
              <a:t>12/4/2014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E5671-B707-427D-9786-DB09D1640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7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42212F4A-8966-420C-A393-2F5822C68EBF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27EDD27-6DFF-47E6-86BB-C7E27496E4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4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7EDD27-6DFF-47E6-86BB-C7E27496E4C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4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3B28DCD-7C64-44C9-9A16-AE93AAA4EA02}" type="datetimeFigureOut">
              <a:rPr lang="en-US" smtClean="0"/>
              <a:t>12/4/2014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BFF3165-8A8F-48DF-A7BF-EA3B3B6B5BD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oppad001/chemregindex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0091" y="1371600"/>
            <a:ext cx="5723468" cy="1006825"/>
          </a:xfrm>
        </p:spPr>
        <p:txBody>
          <a:bodyPr/>
          <a:lstStyle/>
          <a:p>
            <a:r>
              <a:rPr lang="en-US" dirty="0" smtClean="0"/>
              <a:t>MRSA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2535382"/>
            <a:ext cx="5712179" cy="1524000"/>
          </a:xfrm>
        </p:spPr>
        <p:txBody>
          <a:bodyPr/>
          <a:lstStyle/>
          <a:p>
            <a:r>
              <a:rPr lang="en-US" dirty="0" smtClean="0"/>
              <a:t>Understanding </a:t>
            </a:r>
            <a:r>
              <a:rPr lang="en-US" b="1" dirty="0" smtClean="0"/>
              <a:t>M</a:t>
            </a:r>
            <a:r>
              <a:rPr lang="en-US" dirty="0" smtClean="0"/>
              <a:t>ethicillin </a:t>
            </a:r>
            <a:r>
              <a:rPr lang="en-US" b="1" dirty="0" smtClean="0"/>
              <a:t>R</a:t>
            </a:r>
            <a:r>
              <a:rPr lang="en-US" dirty="0" smtClean="0"/>
              <a:t>esistant </a:t>
            </a:r>
            <a:r>
              <a:rPr lang="en-US" b="1" i="1" dirty="0" smtClean="0"/>
              <a:t>s</a:t>
            </a:r>
            <a:r>
              <a:rPr lang="en-US" i="1" dirty="0" smtClean="0"/>
              <a:t>taph </a:t>
            </a:r>
            <a:r>
              <a:rPr lang="en-US" b="1" i="1" dirty="0" smtClean="0"/>
              <a:t>a</a:t>
            </a:r>
            <a:r>
              <a:rPr lang="en-US" i="1" dirty="0" smtClean="0"/>
              <a:t>ureus </a:t>
            </a:r>
            <a:r>
              <a:rPr lang="en-US" dirty="0" smtClean="0"/>
              <a:t>for Environmental</a:t>
            </a:r>
            <a:r>
              <a:rPr lang="en-US" baseline="0" dirty="0" smtClean="0"/>
              <a:t> Services Personnel</a:t>
            </a:r>
            <a:endParaRPr lang="en-US" dirty="0"/>
          </a:p>
        </p:txBody>
      </p:sp>
      <p:pic>
        <p:nvPicPr>
          <p:cNvPr id="1026" name="Picture 2" descr="C:\Users\skfauser\AppData\Local\Microsoft\Windows\Temporary Internet Files\Content.IE5\EFRMLUWV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0"/>
            <a:ext cx="187325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3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do I safely and effectively clean up blood and body fluid spills?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619640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Wash hands and put on gloves</a:t>
            </a:r>
          </a:p>
          <a:p>
            <a:r>
              <a:rPr lang="en-US" dirty="0" smtClean="0"/>
              <a:t>If splashing is a possibility, wear a face shield and gown</a:t>
            </a:r>
          </a:p>
          <a:p>
            <a:r>
              <a:rPr lang="en-US" dirty="0" smtClean="0"/>
              <a:t>Apply disinfecting solution to spill according to manufactures instructions</a:t>
            </a:r>
          </a:p>
          <a:p>
            <a:r>
              <a:rPr lang="en-US" dirty="0" smtClean="0"/>
              <a:t>Keep area wet with solution per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directions on product bottle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C:\Users\skfauser\AppData\Local\Microsoft\Windows\Temporary Internet Files\Content.IE5\XMJQLVBR\MP9004485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19600"/>
            <a:ext cx="1878807" cy="18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3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Blot up spill with disposable towels and dispose of towels in plastic lined waste receptacle</a:t>
            </a:r>
          </a:p>
          <a:p>
            <a:r>
              <a:rPr lang="en-US" dirty="0"/>
              <a:t>Wipe dry with a dry disposable towel and discard as above</a:t>
            </a:r>
          </a:p>
          <a:p>
            <a:r>
              <a:rPr lang="en-US" dirty="0"/>
              <a:t>Remove gloves and dispose of them in a plastic lined waste receptacle</a:t>
            </a:r>
          </a:p>
          <a:p>
            <a:r>
              <a:rPr lang="en-US" dirty="0"/>
              <a:t>WASH hands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C:\Users\skfauser\AppData\Local\Microsoft\Windows\Temporary Internet Files\Content.IE5\PJ2J0YEH\MC90004842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76" y="1066800"/>
            <a:ext cx="705917" cy="70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433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</a:t>
            </a:r>
            <a:r>
              <a:rPr lang="en-US" baseline="0" dirty="0" smtClean="0"/>
              <a:t> Up Hints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6196405" cy="3603812"/>
          </a:xfrm>
        </p:spPr>
        <p:txBody>
          <a:bodyPr>
            <a:normAutofit/>
          </a:bodyPr>
          <a:lstStyle/>
          <a:p>
            <a:r>
              <a:rPr lang="en-US" dirty="0" smtClean="0"/>
              <a:t>Clean and disinfect surfaces that are likely to come into contact with uncovered or poorly covered infections</a:t>
            </a:r>
          </a:p>
          <a:p>
            <a:r>
              <a:rPr lang="en-US" dirty="0" smtClean="0"/>
              <a:t>Routine cleaning and disinfecting of commonly used areas and frequently touched surfaces.</a:t>
            </a:r>
          </a:p>
          <a:p>
            <a:r>
              <a:rPr lang="en-US" dirty="0" smtClean="0"/>
              <a:t> It is critical that detergent-based cleaners and disinfectants are used safely, appropriately, and according to instructions</a:t>
            </a:r>
          </a:p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endParaRPr lang="en-US" sz="2400" dirty="0" smtClean="0">
              <a:effectLst/>
            </a:endParaRPr>
          </a:p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6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Pay special attention to contact times </a:t>
            </a:r>
          </a:p>
          <a:p>
            <a:r>
              <a:rPr lang="en-US" dirty="0"/>
              <a:t>Contact time = time surface must be kept wet with cleaner</a:t>
            </a:r>
          </a:p>
          <a:p>
            <a:pPr>
              <a:defRPr/>
            </a:pPr>
            <a:r>
              <a:rPr lang="en-US" dirty="0"/>
              <a:t>Do not over use wipes</a:t>
            </a:r>
          </a:p>
          <a:p>
            <a:pPr>
              <a:defRPr/>
            </a:pPr>
            <a:r>
              <a:rPr lang="en-US" dirty="0"/>
              <a:t>Clean visible soil before using disinfecting agent </a:t>
            </a:r>
          </a:p>
          <a:p>
            <a:pPr>
              <a:defRPr/>
            </a:pPr>
            <a:r>
              <a:rPr lang="en-US" dirty="0"/>
              <a:t>Launder items that could come into contact with infectious material such as uniforms</a:t>
            </a:r>
          </a:p>
          <a:p>
            <a:pPr>
              <a:defRPr/>
            </a:pPr>
            <a:r>
              <a:rPr lang="en-US" dirty="0"/>
              <a:t>Change mop water frequently and before leaving in high risk areas such as showers</a:t>
            </a:r>
          </a:p>
          <a:p>
            <a:endParaRPr lang="en-US" dirty="0"/>
          </a:p>
        </p:txBody>
      </p:sp>
      <p:pic>
        <p:nvPicPr>
          <p:cNvPr id="8194" name="Picture 2" descr="C:\Users\skfauser\AppData\Local\Microsoft\Windows\Temporary Internet Files\Content.IE5\PJ2J0YEH\MC90028718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685800"/>
            <a:ext cx="1172424" cy="130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72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Areas of Concentration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Weight benches should be wiped down with appropriate cleaner</a:t>
            </a:r>
          </a:p>
          <a:p>
            <a:r>
              <a:rPr lang="en-US" dirty="0" smtClean="0"/>
              <a:t>Students should be encouraged to use a barrier to bare skin such as T-shirt or towel, while using exercise equipment</a:t>
            </a:r>
          </a:p>
          <a:p>
            <a:r>
              <a:rPr lang="en-US" baseline="0" dirty="0" smtClean="0"/>
              <a:t>Bathroom facilities, especially showers floors, should be cleaned regularly with EPA-registered disinfectant</a:t>
            </a:r>
          </a:p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0731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Laundry should be washed regularly with detergent and hot water, and dried thoroughly</a:t>
            </a:r>
          </a:p>
          <a:p>
            <a:pPr>
              <a:defRPr/>
            </a:pPr>
            <a:r>
              <a:rPr lang="en-US" dirty="0"/>
              <a:t>Whirlpool turbines should be cleaned with bleach or ammonia by allowing solution to circulate through a running turbine with hot water for 10 minutes</a:t>
            </a:r>
          </a:p>
          <a:p>
            <a:pPr>
              <a:defRPr/>
            </a:pPr>
            <a:r>
              <a:rPr lang="en-US" dirty="0"/>
              <a:t>Student education about hand washing and keeping wounds covered </a:t>
            </a:r>
          </a:p>
          <a:p>
            <a:endParaRPr lang="en-US" dirty="0"/>
          </a:p>
        </p:txBody>
      </p:sp>
      <p:pic>
        <p:nvPicPr>
          <p:cNvPr id="9218" name="Picture 2" descr="C:\Users\skfauser\AppData\Local\Microsoft\Windows\Temporary Internet Files\Content.IE5\XMJQLVBR\MM90030348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838200"/>
            <a:ext cx="126492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8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 safety during clean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Appropriate chemical – EPA registered to kill MRSA. </a:t>
            </a:r>
          </a:p>
          <a:p>
            <a:pPr lvl="1"/>
            <a:r>
              <a:rPr lang="en-US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Disinfectants can be irritating and associated with asthma or</a:t>
            </a:r>
            <a:r>
              <a:rPr lang="en-US" sz="2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skin problems so it is important to use them safely. </a:t>
            </a:r>
            <a:endParaRPr lang="en-US" dirty="0" smtClean="0"/>
          </a:p>
          <a:p>
            <a:r>
              <a:rPr lang="en-US" dirty="0" smtClean="0"/>
              <a:t>Appropriate Personal Protective Equipment</a:t>
            </a:r>
          </a:p>
          <a:p>
            <a:r>
              <a:rPr lang="en-US" dirty="0" smtClean="0"/>
              <a:t>More is not necessarily better – only enough</a:t>
            </a:r>
            <a:r>
              <a:rPr lang="en-US" baseline="0" dirty="0" smtClean="0"/>
              <a:t> solution to keep surface wet for recommended amount of time</a:t>
            </a:r>
            <a:endParaRPr lang="en-US" dirty="0" smtClean="0"/>
          </a:p>
          <a:p>
            <a:r>
              <a:rPr lang="en-US" dirty="0" smtClean="0"/>
              <a:t>Universal</a:t>
            </a:r>
            <a:r>
              <a:rPr lang="en-US" baseline="0" dirty="0" smtClean="0"/>
              <a:t> precautions – hand washing, before and after clean up</a:t>
            </a:r>
          </a:p>
        </p:txBody>
      </p:sp>
    </p:spTree>
    <p:extLst>
      <p:ext uri="{BB962C8B-B14F-4D97-AF65-F5344CB8AC3E}">
        <p14:creationId xmlns:p14="http://schemas.microsoft.com/office/powerpoint/2010/main" val="297648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disinfectant should I use for MRSA?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EPA registered disinfectant </a:t>
            </a:r>
          </a:p>
          <a:p>
            <a:pPr lvl="1"/>
            <a:r>
              <a:rPr lang="en-US" b="0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b="0" dirty="0" smtClean="0">
                <a:solidFill>
                  <a:schemeClr val="tx1"/>
                </a:solidFill>
                <a:hlinkClick r:id="rId2"/>
              </a:rPr>
              <a:t>www.epa.gov/oppad001/chemregindex.htm</a:t>
            </a:r>
            <a:r>
              <a:rPr lang="en-US" b="0" dirty="0" smtClean="0">
                <a:solidFill>
                  <a:schemeClr val="tx1"/>
                </a:solidFill>
              </a:rPr>
              <a:t>   </a:t>
            </a:r>
          </a:p>
          <a:p>
            <a:pPr lvl="1"/>
            <a:r>
              <a:rPr lang="en-US" sz="2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Read the product label first for important facts</a:t>
            </a:r>
            <a:r>
              <a:rPr lang="en-US" sz="2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such as:</a:t>
            </a:r>
            <a:endParaRPr lang="en-US" b="0" dirty="0" smtClean="0">
              <a:solidFill>
                <a:schemeClr val="tx1"/>
              </a:solidFill>
            </a:endParaRPr>
          </a:p>
          <a:p>
            <a:pPr lvl="2"/>
            <a:r>
              <a:rPr lang="en-US" b="0" dirty="0" smtClean="0">
                <a:solidFill>
                  <a:schemeClr val="tx1"/>
                </a:solidFill>
              </a:rPr>
              <a:t>How long to apply the product to the surface</a:t>
            </a:r>
          </a:p>
          <a:p>
            <a:pPr lvl="2"/>
            <a:r>
              <a:rPr lang="en-US" b="0" dirty="0" smtClean="0">
                <a:solidFill>
                  <a:schemeClr val="tx1"/>
                </a:solidFill>
              </a:rPr>
              <a:t>How long you</a:t>
            </a:r>
            <a:r>
              <a:rPr lang="en-US" b="0" baseline="0" dirty="0" smtClean="0">
                <a:solidFill>
                  <a:schemeClr val="tx1"/>
                </a:solidFill>
              </a:rPr>
              <a:t> need to leave it on the surface to be effective (contact time)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070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9256"/>
            <a:ext cx="7239000" cy="3976743"/>
          </a:xfrm>
        </p:spPr>
        <p:txBody>
          <a:bodyPr/>
          <a:lstStyle/>
          <a:p>
            <a:pPr lvl="2"/>
            <a:r>
              <a:rPr lang="en-US" dirty="0"/>
              <a:t>If the surface needs to be cleaned first and rinsed after using</a:t>
            </a:r>
          </a:p>
          <a:p>
            <a:pPr lvl="2"/>
            <a:r>
              <a:rPr lang="en-US" dirty="0"/>
              <a:t>If the disinfectant is safe for the surface</a:t>
            </a:r>
          </a:p>
          <a:p>
            <a:pPr lvl="2"/>
            <a:r>
              <a:rPr lang="en-US" dirty="0"/>
              <a:t>Whether the product requires dilution with water before use</a:t>
            </a:r>
          </a:p>
          <a:p>
            <a:pPr lvl="2"/>
            <a:r>
              <a:rPr lang="en-US" dirty="0"/>
              <a:t>Precautions you should take when applying the product, such as wearing gloves or aprons, or making sure you have good ventilation during application</a:t>
            </a:r>
          </a:p>
          <a:p>
            <a:endParaRPr lang="en-US" dirty="0"/>
          </a:p>
        </p:txBody>
      </p:sp>
      <p:pic>
        <p:nvPicPr>
          <p:cNvPr id="10242" name="Picture 2" descr="C:\Users\skfauser\AppData\Local\Microsoft\Windows\Temporary Internet Files\Content.IE5\EFRMLUWV\MC9003591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441" y="914400"/>
            <a:ext cx="630936" cy="90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61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143000"/>
            <a:ext cx="6965245" cy="877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I do if I think I have MRSA?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 the affected area</a:t>
            </a:r>
          </a:p>
          <a:p>
            <a:r>
              <a:rPr lang="en-US" dirty="0" smtClean="0"/>
              <a:t>See your doctor</a:t>
            </a:r>
          </a:p>
          <a:p>
            <a:r>
              <a:rPr lang="en-US" dirty="0" smtClean="0"/>
              <a:t>Let your supervisor know</a:t>
            </a:r>
          </a:p>
          <a:p>
            <a:r>
              <a:rPr lang="en-US" dirty="0" smtClean="0"/>
              <a:t>You can still work!</a:t>
            </a:r>
          </a:p>
          <a:p>
            <a:r>
              <a:rPr lang="en-US" dirty="0" smtClean="0"/>
              <a:t>Don’t share personal items with others</a:t>
            </a:r>
          </a:p>
          <a:p>
            <a:r>
              <a:rPr lang="en-US" dirty="0" smtClean="0"/>
              <a:t>WASH YOUR HANDS often</a:t>
            </a:r>
          </a:p>
          <a:p>
            <a:endParaRPr lang="en-US" dirty="0"/>
          </a:p>
        </p:txBody>
      </p:sp>
      <p:pic>
        <p:nvPicPr>
          <p:cNvPr id="1026" name="Picture 2" descr="C:\Users\skfauser\AppData\Local\Microsoft\Windows\Temporary Internet Files\Content.IE5\PJ2J0YEH\MP90042523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91891"/>
            <a:ext cx="23959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3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MRSA?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</a:t>
            </a:r>
            <a:r>
              <a:rPr lang="en-US" dirty="0" smtClean="0"/>
              <a:t>ethicillin </a:t>
            </a:r>
            <a:r>
              <a:rPr lang="en-US" b="1" dirty="0" smtClean="0"/>
              <a:t>r</a:t>
            </a:r>
            <a:r>
              <a:rPr lang="en-US" dirty="0" smtClean="0"/>
              <a:t>esistant </a:t>
            </a:r>
            <a:r>
              <a:rPr lang="en-US" b="1" i="1" dirty="0" smtClean="0"/>
              <a:t>s</a:t>
            </a:r>
            <a:r>
              <a:rPr lang="en-US" i="1" dirty="0" smtClean="0"/>
              <a:t>taphylococcus </a:t>
            </a:r>
            <a:r>
              <a:rPr lang="en-US" b="1" i="1" dirty="0" smtClean="0"/>
              <a:t>a</a:t>
            </a:r>
            <a:r>
              <a:rPr lang="en-US" i="1" dirty="0" smtClean="0"/>
              <a:t>ureus</a:t>
            </a:r>
          </a:p>
          <a:p>
            <a:pPr lvl="1"/>
            <a:r>
              <a:rPr lang="en-US" i="1" dirty="0"/>
              <a:t>staphylococcus aureus </a:t>
            </a:r>
            <a:r>
              <a:rPr lang="en-US" i="0" dirty="0"/>
              <a:t>= </a:t>
            </a:r>
            <a:r>
              <a:rPr lang="en-US" i="0" dirty="0" smtClean="0"/>
              <a:t>a bacteria commonly </a:t>
            </a:r>
            <a:r>
              <a:rPr lang="en-US" i="0" dirty="0"/>
              <a:t>referred to as “</a:t>
            </a:r>
            <a:r>
              <a:rPr lang="en-US" i="1" dirty="0"/>
              <a:t>staph</a:t>
            </a:r>
            <a:r>
              <a:rPr lang="en-US" i="0" dirty="0" smtClean="0"/>
              <a:t>”.</a:t>
            </a:r>
            <a:r>
              <a:rPr lang="en-US" i="0" baseline="0" dirty="0" smtClean="0"/>
              <a:t>  It</a:t>
            </a:r>
            <a:r>
              <a:rPr lang="en-US" i="0" dirty="0" smtClean="0"/>
              <a:t> </a:t>
            </a:r>
            <a:r>
              <a:rPr lang="en-US" i="0" dirty="0"/>
              <a:t>is the cause of most skin </a:t>
            </a:r>
            <a:r>
              <a:rPr lang="en-US" i="0" dirty="0" smtClean="0"/>
              <a:t>infections.</a:t>
            </a:r>
          </a:p>
          <a:p>
            <a:pPr lvl="1"/>
            <a:r>
              <a:rPr lang="en-US" b="1" dirty="0" smtClean="0"/>
              <a:t>Methicillin resistant </a:t>
            </a:r>
            <a:r>
              <a:rPr lang="en-US" dirty="0" smtClean="0"/>
              <a:t>= not killed by common antibiotics used to treat </a:t>
            </a:r>
            <a:r>
              <a:rPr lang="en-US" i="1" dirty="0" smtClean="0"/>
              <a:t>staph</a:t>
            </a:r>
            <a:r>
              <a:rPr lang="en-US" i="0" dirty="0" smtClean="0"/>
              <a:t> bacterial </a:t>
            </a:r>
            <a:r>
              <a:rPr lang="en-US" dirty="0" smtClean="0"/>
              <a:t>infections</a:t>
            </a:r>
          </a:p>
        </p:txBody>
      </p:sp>
    </p:spTree>
    <p:extLst>
      <p:ext uri="{BB962C8B-B14F-4D97-AF65-F5344CB8AC3E}">
        <p14:creationId xmlns:p14="http://schemas.microsoft.com/office/powerpoint/2010/main" val="83429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skfauser\AppData\Local\Microsoft\Windows\Temporary Internet Files\Content.IE5\DWBSK2C9\MC9003833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144" y="1975561"/>
            <a:ext cx="4553712" cy="290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31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MRSA,</a:t>
            </a:r>
            <a:r>
              <a:rPr lang="en-US" baseline="0" dirty="0" smtClean="0"/>
              <a:t> MRSA, MRSA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MRSA</a:t>
            </a:r>
            <a:r>
              <a:rPr lang="en-US" dirty="0" smtClean="0"/>
              <a:t>  has been making headlines all over the country</a:t>
            </a:r>
          </a:p>
          <a:p>
            <a:r>
              <a:rPr lang="en-US" b="1" dirty="0" smtClean="0"/>
              <a:t>MRSA</a:t>
            </a:r>
            <a:r>
              <a:rPr lang="en-US" dirty="0" smtClean="0"/>
              <a:t>  has been a serious concern in hospital-based institutions for years</a:t>
            </a:r>
          </a:p>
          <a:p>
            <a:r>
              <a:rPr lang="en-US" b="1" dirty="0" smtClean="0"/>
              <a:t>MRSA</a:t>
            </a:r>
            <a:r>
              <a:rPr lang="en-US" dirty="0" smtClean="0"/>
              <a:t>  infections occurring outside of the hospital (community acquired) are becoming more common and create a health concern for everyone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956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MRSA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rtl="0" eaLnBrk="1" latinLnBrk="0" hangingPunct="1"/>
            <a:r>
              <a:rPr lang="en-U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Many people (25-35%) are carriers of MRSA on their skin and/or in their noses and do not have any symptoms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healthy people recover from MRSA with antibiotic </a:t>
            </a:r>
            <a:r>
              <a:rPr lang="en-US" dirty="0" smtClean="0"/>
              <a:t>treatment</a:t>
            </a:r>
          </a:p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lang="en-U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MRSA can cause life threatening infections in people with weakened immune systems</a:t>
            </a:r>
          </a:p>
          <a:p>
            <a:pPr marL="27432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lang="en-US" dirty="0" smtClean="0"/>
              <a:t>MRSA can survive</a:t>
            </a:r>
            <a:r>
              <a:rPr lang="en-US" baseline="0" dirty="0" smtClean="0"/>
              <a:t> many extreme environmental conditions for 7 days to 7 months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4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1029467"/>
          </a:xfrm>
        </p:spPr>
        <p:txBody>
          <a:bodyPr/>
          <a:lstStyle/>
          <a:p>
            <a:r>
              <a:rPr lang="en-US" dirty="0" smtClean="0"/>
              <a:t>MRSA on Campus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7086600" cy="4267199"/>
          </a:xfrm>
        </p:spPr>
        <p:txBody>
          <a:bodyPr>
            <a:normAutofit/>
          </a:bodyPr>
          <a:lstStyle/>
          <a:p>
            <a:r>
              <a:rPr lang="en-US" dirty="0" smtClean="0"/>
              <a:t>5 Cs : </a:t>
            </a:r>
            <a:r>
              <a:rPr lang="en-US" b="1" dirty="0" smtClean="0"/>
              <a:t>C</a:t>
            </a:r>
            <a:r>
              <a:rPr lang="en-US" dirty="0" smtClean="0"/>
              <a:t>rowding, frequent skin-to-skin </a:t>
            </a:r>
            <a:r>
              <a:rPr lang="en-US" b="1" dirty="0" smtClean="0"/>
              <a:t>C</a:t>
            </a:r>
            <a:r>
              <a:rPr lang="en-US" dirty="0" smtClean="0"/>
              <a:t>ontact, </a:t>
            </a:r>
            <a:r>
              <a:rPr lang="en-US" b="1" dirty="0" smtClean="0"/>
              <a:t>C</a:t>
            </a:r>
            <a:r>
              <a:rPr lang="en-US" dirty="0" smtClean="0"/>
              <a:t>ompromised skin (cut, scrape, or rash), </a:t>
            </a:r>
            <a:r>
              <a:rPr lang="en-US" b="1" dirty="0" smtClean="0"/>
              <a:t>C</a:t>
            </a:r>
            <a:r>
              <a:rPr lang="en-US" dirty="0" smtClean="0"/>
              <a:t>ontaminated items and surfaces, and lack of </a:t>
            </a:r>
            <a:r>
              <a:rPr lang="en-US" b="1" dirty="0" smtClean="0"/>
              <a:t>C</a:t>
            </a:r>
            <a:r>
              <a:rPr lang="en-US" dirty="0" smtClean="0"/>
              <a:t>leanliness</a:t>
            </a:r>
          </a:p>
          <a:p>
            <a:r>
              <a:rPr lang="en-US" dirty="0" smtClean="0"/>
              <a:t>Typical college population believes they are “invincible” and do not wash hands enough increasing the risk of spreading infections</a:t>
            </a:r>
          </a:p>
          <a:p>
            <a:r>
              <a:rPr lang="en-US" dirty="0" smtClean="0"/>
              <a:t>MRSA is commonly found in dormitories, rooms/waiting areas of health clinics, athletic/wellness areas, and locker rooms </a:t>
            </a:r>
            <a:endParaRPr lang="en-US" dirty="0"/>
          </a:p>
        </p:txBody>
      </p:sp>
      <p:pic>
        <p:nvPicPr>
          <p:cNvPr id="3074" name="Picture 2" descr="C:\Users\skfauser\AppData\Local\Microsoft\Windows\Temporary Internet Files\Content.IE5\PJ2J0YEH\MC9000567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181600"/>
            <a:ext cx="1879092" cy="91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14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965245" cy="838200"/>
          </a:xfrm>
        </p:spPr>
        <p:txBody>
          <a:bodyPr/>
          <a:lstStyle/>
          <a:p>
            <a:r>
              <a:rPr lang="en-US" dirty="0" smtClean="0"/>
              <a:t>How do people get it?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524000"/>
            <a:ext cx="71628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Touching infected skin (skin to skin contact)</a:t>
            </a:r>
          </a:p>
          <a:p>
            <a:r>
              <a:rPr lang="en-US" dirty="0" smtClean="0"/>
              <a:t>A person with MRSA touches their wound or wound drainage and does not wash their hands effectively</a:t>
            </a:r>
          </a:p>
          <a:p>
            <a:r>
              <a:rPr lang="en-US" dirty="0" smtClean="0"/>
              <a:t>Sharing items such as towels,</a:t>
            </a:r>
            <a:r>
              <a:rPr lang="en-US" baseline="0" dirty="0" smtClean="0"/>
              <a:t> </a:t>
            </a:r>
            <a:r>
              <a:rPr lang="en-US" dirty="0" smtClean="0"/>
              <a:t>washcloths, razors,</a:t>
            </a:r>
            <a:r>
              <a:rPr lang="en-US" baseline="0" dirty="0" smtClean="0"/>
              <a:t> </a:t>
            </a:r>
            <a:r>
              <a:rPr lang="en-US" dirty="0" smtClean="0"/>
              <a:t>and clothing </a:t>
            </a:r>
          </a:p>
          <a:p>
            <a:r>
              <a:rPr lang="en-US" dirty="0" smtClean="0"/>
              <a:t>Contact with objects and surfaces that have MRSA wound drainage or bacteria on them</a:t>
            </a:r>
          </a:p>
          <a:p>
            <a:pPr lvl="1"/>
            <a:r>
              <a:rPr lang="en-US" dirty="0" smtClean="0"/>
              <a:t>For example: door handles, weight benches, towels, dirty dressings such as band aids, faucets, whirlpools, showers, chair arms, and countertops.</a:t>
            </a:r>
          </a:p>
          <a:p>
            <a:pPr marL="36576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099" name="Picture 3" descr="C:\Users\skfauser\AppData\Local\Microsoft\Windows\Temporary Internet Files\Content.IE5\XMJQLVBR\MP90044871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105400"/>
            <a:ext cx="16764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63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We Get Rid of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</a:t>
            </a:r>
            <a:r>
              <a:rPr lang="en-US" dirty="0" smtClean="0"/>
              <a:t>can not eradicate MRSA</a:t>
            </a:r>
            <a:r>
              <a:rPr lang="en-US" dirty="0" smtClean="0"/>
              <a:t>; you can only control it</a:t>
            </a:r>
          </a:p>
          <a:p>
            <a:r>
              <a:rPr lang="en-US" b="1" dirty="0" smtClean="0"/>
              <a:t>HAND WASHING = best prevention of the spread of MRSA</a:t>
            </a:r>
          </a:p>
          <a:p>
            <a:r>
              <a:rPr lang="en-US" dirty="0" smtClean="0"/>
              <a:t>Important to keep open wounds covered</a:t>
            </a:r>
          </a:p>
          <a:p>
            <a:r>
              <a:rPr lang="en-US" dirty="0" smtClean="0"/>
              <a:t>Avoid sharing personal items </a:t>
            </a:r>
          </a:p>
          <a:p>
            <a:r>
              <a:rPr lang="en-US" dirty="0" smtClean="0"/>
              <a:t>Report any wound, pimple, or boil that does not heal, is getting worse, or is accompanied by a fever</a:t>
            </a:r>
          </a:p>
          <a:p>
            <a:endParaRPr lang="en-US" dirty="0"/>
          </a:p>
        </p:txBody>
      </p:sp>
      <p:pic>
        <p:nvPicPr>
          <p:cNvPr id="6146" name="Picture 2" descr="C:\Users\skfauser\AppData\Local\Microsoft\Windows\Temporary Internet Files\Content.IE5\XMJQLVBR\MC900441805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524000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0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Building services has a process in place to activate when they are aware that there is a known MRSA or staph infection</a:t>
            </a:r>
          </a:p>
          <a:p>
            <a:r>
              <a:rPr lang="en-US" dirty="0" smtClean="0"/>
              <a:t>This includes a call tree to involve all staff members and departments affected by the infection</a:t>
            </a:r>
          </a:p>
          <a:p>
            <a:r>
              <a:rPr lang="en-US" dirty="0" smtClean="0"/>
              <a:t>4 cleaning products have been identified for use in controlling  MRSA infections and products are rotated on a monthly basis to assure that the infection does not become resistant to any certain product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0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Custodial staff will disinfect every surface that could be contaminated within the involved facility every night for one week</a:t>
            </a:r>
          </a:p>
          <a:p>
            <a:r>
              <a:rPr lang="en-US" dirty="0" smtClean="0"/>
              <a:t>It is REQUIRED that anyone aware of  persons with a staph infection on campus report it immediately to Dennis Hayes at 3-7653 or 319-290-6196</a:t>
            </a:r>
            <a:endParaRPr lang="en-US" dirty="0"/>
          </a:p>
        </p:txBody>
      </p:sp>
      <p:pic>
        <p:nvPicPr>
          <p:cNvPr id="2050" name="Picture 2" descr="C:\Users\skfauser\AppData\Local\Microsoft\Windows\Temporary Internet Files\Content.IE5\DWBSK2C9\MC90043242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4" y="762000"/>
            <a:ext cx="1698625" cy="13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6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3213</TotalTime>
  <Words>1000</Words>
  <Application>Microsoft Office PowerPoint</Application>
  <PresentationFormat>On-screen Show (4:3)</PresentationFormat>
  <Paragraphs>90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Pushpin</vt:lpstr>
      <vt:lpstr>MRSA</vt:lpstr>
      <vt:lpstr>What is MRSA? </vt:lpstr>
      <vt:lpstr>MRSA, MRSA, MRSA</vt:lpstr>
      <vt:lpstr>MRSA Facts</vt:lpstr>
      <vt:lpstr>MRSA on Campus</vt:lpstr>
      <vt:lpstr>How do people get it?</vt:lpstr>
      <vt:lpstr>How Do We Get Rid of It?</vt:lpstr>
      <vt:lpstr>UNI Specifics</vt:lpstr>
      <vt:lpstr>PowerPoint Presentation</vt:lpstr>
      <vt:lpstr>How do I safely and effectively clean up blood and body fluid spills?</vt:lpstr>
      <vt:lpstr>PowerPoint Presentation</vt:lpstr>
      <vt:lpstr>Clean Up Hints</vt:lpstr>
      <vt:lpstr>PowerPoint Presentation</vt:lpstr>
      <vt:lpstr>Areas of Concentration</vt:lpstr>
      <vt:lpstr>PowerPoint Presentation</vt:lpstr>
      <vt:lpstr>Staff safety during clean up</vt:lpstr>
      <vt:lpstr>Which disinfectant should I use for MRSA?</vt:lpstr>
      <vt:lpstr>PowerPoint Presentation</vt:lpstr>
      <vt:lpstr>What do I do if I think I have MRSA? </vt:lpstr>
      <vt:lpstr>PowerPoint Presentation</vt:lpstr>
    </vt:vector>
  </TitlesOfParts>
  <Company>University of Northern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MRSA</dc:title>
  <dc:creator>Salem Fauser</dc:creator>
  <cp:lastModifiedBy>Salem Fauser</cp:lastModifiedBy>
  <cp:revision>37</cp:revision>
  <cp:lastPrinted>2014-12-03T17:38:30Z</cp:lastPrinted>
  <dcterms:created xsi:type="dcterms:W3CDTF">2014-11-13T22:06:25Z</dcterms:created>
  <dcterms:modified xsi:type="dcterms:W3CDTF">2014-12-04T22:11:39Z</dcterms:modified>
</cp:coreProperties>
</file>