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</p:sldMasterIdLst>
  <p:notesMasterIdLst>
    <p:notesMasterId r:id="rId21"/>
  </p:notesMasterIdLst>
  <p:sldIdLst>
    <p:sldId id="256" r:id="rId3"/>
    <p:sldId id="257" r:id="rId4"/>
    <p:sldId id="108207" r:id="rId5"/>
    <p:sldId id="258" r:id="rId6"/>
    <p:sldId id="261" r:id="rId7"/>
    <p:sldId id="108205" r:id="rId8"/>
    <p:sldId id="263" r:id="rId9"/>
    <p:sldId id="262" r:id="rId10"/>
    <p:sldId id="108208" r:id="rId11"/>
    <p:sldId id="108209" r:id="rId12"/>
    <p:sldId id="108210" r:id="rId13"/>
    <p:sldId id="108213" r:id="rId14"/>
    <p:sldId id="108214" r:id="rId15"/>
    <p:sldId id="268" r:id="rId16"/>
    <p:sldId id="270" r:id="rId17"/>
    <p:sldId id="272" r:id="rId18"/>
    <p:sldId id="108211" r:id="rId19"/>
    <p:sldId id="276" r:id="rId20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099B"/>
    <a:srgbClr val="E56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95" d="100"/>
          <a:sy n="95" d="100"/>
        </p:scale>
        <p:origin x="67" y="16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8" d="100"/>
          <a:sy n="98" d="100"/>
        </p:scale>
        <p:origin x="357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B3F54-4065-47B8-A5E7-48583283597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A3572-25A7-4DF7-913B-017B204E6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61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[INSERT MIKE’s TALKING POINTS HERE]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i="1" dirty="0">
                <a:solidFill>
                  <a:srgbClr val="0070C0"/>
                </a:solidFill>
              </a:rPr>
              <a:t>Backup Information:</a:t>
            </a:r>
          </a:p>
          <a:p>
            <a:pPr marL="228600" indent="-228600">
              <a:buAutoNum type="arabicParenR"/>
            </a:pPr>
            <a:r>
              <a:rPr lang="en-US" i="1" dirty="0">
                <a:solidFill>
                  <a:srgbClr val="0070C0"/>
                </a:solidFill>
              </a:rPr>
              <a:t>Provided the basis for expansion and to provide systematic development as the campus grew with the change from ISTC to UNI</a:t>
            </a:r>
          </a:p>
          <a:p>
            <a:pPr marL="228600" indent="-228600">
              <a:buAutoNum type="arabicParenR"/>
            </a:pPr>
            <a:r>
              <a:rPr lang="en-US" i="1" dirty="0">
                <a:solidFill>
                  <a:srgbClr val="0070C0"/>
                </a:solidFill>
              </a:rPr>
              <a:t>The core would contain the most intense and universally used facilities</a:t>
            </a:r>
          </a:p>
          <a:p>
            <a:pPr marL="228600" indent="-228600">
              <a:buAutoNum type="arabicParenR"/>
            </a:pPr>
            <a:r>
              <a:rPr lang="en-US" i="1" dirty="0">
                <a:solidFill>
                  <a:srgbClr val="0070C0"/>
                </a:solidFill>
              </a:rPr>
              <a:t>The concept provided for orderly, systematic development and staging of facilities.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A3572-25A7-4DF7-913B-017B204E65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16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A3572-25A7-4DF7-913B-017B204E65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63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A3572-25A7-4DF7-913B-017B204E65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96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RDG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4">
            <a:extLst>
              <a:ext uri="{FF2B5EF4-FFF2-40B4-BE49-F238E27FC236}">
                <a16:creationId xmlns:a16="http://schemas.microsoft.com/office/drawing/2014/main" id="{9BAFB2C4-BA4A-4C53-B6D6-49DCAFB350A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849408" y="3391133"/>
            <a:ext cx="493184" cy="119923"/>
            <a:chOff x="5232" y="4080"/>
            <a:chExt cx="329" cy="8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3" name="Oval 9">
              <a:extLst>
                <a:ext uri="{FF2B5EF4-FFF2-40B4-BE49-F238E27FC236}">
                  <a16:creationId xmlns:a16="http://schemas.microsoft.com/office/drawing/2014/main" id="{7DAE9E27-9700-4304-8D5C-5503048B7B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2" y="4080"/>
              <a:ext cx="80" cy="8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/>
            </a:p>
          </p:txBody>
        </p:sp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8B94280B-E118-4354-B9FB-7C0CEF1EBC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" y="4080"/>
              <a:ext cx="81" cy="8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/>
            </a:p>
          </p:txBody>
        </p:sp>
        <p:sp>
          <p:nvSpPr>
            <p:cNvPr id="17" name="Oval 11">
              <a:extLst>
                <a:ext uri="{FF2B5EF4-FFF2-40B4-BE49-F238E27FC236}">
                  <a16:creationId xmlns:a16="http://schemas.microsoft.com/office/drawing/2014/main" id="{FB181602-89F6-4588-B961-1F9551058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1" y="4080"/>
              <a:ext cx="80" cy="8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7788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Tex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093EE1D-5A6A-4225-9515-F50D2098F483}"/>
              </a:ext>
            </a:extLst>
          </p:cNvPr>
          <p:cNvSpPr/>
          <p:nvPr userDrawn="1"/>
        </p:nvSpPr>
        <p:spPr>
          <a:xfrm flipV="1">
            <a:off x="10967669" y="994612"/>
            <a:ext cx="1224331" cy="4872785"/>
          </a:xfrm>
          <a:prstGeom prst="rect">
            <a:avLst/>
          </a:prstGeom>
          <a:solidFill>
            <a:srgbClr val="4F0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1" y="990600"/>
            <a:ext cx="3352800" cy="4876800"/>
          </a:xfrm>
          <a:prstGeom prst="rect">
            <a:avLst/>
          </a:prstGeo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 lang="en-US" sz="1333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3657602" y="990600"/>
            <a:ext cx="3657599" cy="24384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4800" y="6477001"/>
            <a:ext cx="2069288" cy="24341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06.01.2022</a:t>
            </a:r>
            <a:endParaRPr lang="en-US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3200" y="6477001"/>
            <a:ext cx="6705600" cy="24341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855200" y="6477000"/>
            <a:ext cx="1224331" cy="243840"/>
          </a:xfrm>
          <a:ln/>
        </p:spPr>
        <p:txBody>
          <a:bodyPr/>
          <a:lstStyle>
            <a:lvl1pPr>
              <a:defRPr baseline="0"/>
            </a:lvl1pPr>
          </a:lstStyle>
          <a:p>
            <a:pPr>
              <a:defRPr/>
            </a:pPr>
            <a:fld id="{05F9DB35-535E-4362-9AD8-1A88F11A6F8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AF96825F-3800-4C90-839D-F763308354F6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315201" y="990600"/>
            <a:ext cx="3657599" cy="24384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31E1E28-0B40-4373-AA0C-0899FD7222F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657602" y="3437029"/>
            <a:ext cx="3657599" cy="24384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7493143-A0FA-4AA1-9EA4-A302FA17792F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7315201" y="3437029"/>
            <a:ext cx="3657599" cy="24384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7E80F4C-5A38-4C85-8621-5D9D66D9DC03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3657601" y="5867400"/>
            <a:ext cx="3657599" cy="304800"/>
          </a:xfrm>
          <a:prstGeom prst="rect">
            <a:avLst/>
          </a:prstGeo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 lang="en-US" sz="1333" i="1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2BB7C02-58AB-4F8F-ABE8-33B36163DE97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7315199" y="5867400"/>
            <a:ext cx="3657599" cy="304800"/>
          </a:xfrm>
          <a:prstGeom prst="rect">
            <a:avLst/>
          </a:prstGeo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 lang="en-US" sz="1333" i="1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625E7A4-8415-4842-9D94-69378C634F3E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657601" y="681785"/>
            <a:ext cx="3657599" cy="304800"/>
          </a:xfrm>
          <a:prstGeom prst="rect">
            <a:avLst/>
          </a:prstGeo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 lang="en-US" sz="1333" i="1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67F0003-82F2-492E-A256-DB2EB91716ED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315199" y="681785"/>
            <a:ext cx="3657599" cy="304800"/>
          </a:xfrm>
          <a:prstGeom prst="rect">
            <a:avLst/>
          </a:prstGeo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 lang="en-US" sz="1333" i="1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02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, Tex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093EE1D-5A6A-4225-9515-F50D2098F483}"/>
              </a:ext>
            </a:extLst>
          </p:cNvPr>
          <p:cNvSpPr/>
          <p:nvPr userDrawn="1"/>
        </p:nvSpPr>
        <p:spPr>
          <a:xfrm flipV="1">
            <a:off x="10967669" y="994612"/>
            <a:ext cx="1224331" cy="4872785"/>
          </a:xfrm>
          <a:prstGeom prst="rect">
            <a:avLst/>
          </a:prstGeom>
          <a:solidFill>
            <a:srgbClr val="4F0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4800" y="6477001"/>
            <a:ext cx="2069288" cy="24341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06.01.2022</a:t>
            </a:r>
            <a:endParaRPr lang="en-US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3200" y="6477001"/>
            <a:ext cx="6705600" cy="24341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855200" y="6477000"/>
            <a:ext cx="1224331" cy="243840"/>
          </a:xfrm>
          <a:ln/>
        </p:spPr>
        <p:txBody>
          <a:bodyPr/>
          <a:lstStyle>
            <a:lvl1pPr>
              <a:defRPr baseline="0"/>
            </a:lvl1pPr>
          </a:lstStyle>
          <a:p>
            <a:pPr>
              <a:defRPr/>
            </a:pPr>
            <a:fld id="{05F9DB35-535E-4362-9AD8-1A88F11A6F8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31E1E28-0B40-4373-AA0C-0899FD7222F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657602" y="982571"/>
            <a:ext cx="3657599" cy="4892859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7493143-A0FA-4AA1-9EA4-A302FA17792F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7315201" y="994611"/>
            <a:ext cx="3657599" cy="4880819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7E80F4C-5A38-4C85-8621-5D9D66D9DC03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3657601" y="5867400"/>
            <a:ext cx="3657599" cy="304800"/>
          </a:xfrm>
          <a:prstGeom prst="rect">
            <a:avLst/>
          </a:prstGeo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 lang="en-US" sz="1333" i="1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2BB7C02-58AB-4F8F-ABE8-33B36163DE97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7315199" y="5867400"/>
            <a:ext cx="3657599" cy="304800"/>
          </a:xfrm>
          <a:prstGeom prst="rect">
            <a:avLst/>
          </a:prstGeo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 lang="en-US" sz="1333" i="1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DE1F701-5121-4B3F-ADF8-980EEC9C697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04801" y="990600"/>
            <a:ext cx="3352800" cy="4876800"/>
          </a:xfrm>
          <a:prstGeom prst="rect">
            <a:avLst/>
          </a:prstGeo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 lang="en-US" sz="1333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69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, Tex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093EE1D-5A6A-4225-9515-F50D2098F483}"/>
              </a:ext>
            </a:extLst>
          </p:cNvPr>
          <p:cNvSpPr/>
          <p:nvPr userDrawn="1"/>
        </p:nvSpPr>
        <p:spPr>
          <a:xfrm flipV="1">
            <a:off x="10967669" y="994612"/>
            <a:ext cx="1224331" cy="4872785"/>
          </a:xfrm>
          <a:prstGeom prst="rect">
            <a:avLst/>
          </a:prstGeom>
          <a:solidFill>
            <a:srgbClr val="4F0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4800" y="6477001"/>
            <a:ext cx="2069288" cy="24341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06.01.2022</a:t>
            </a:r>
            <a:endParaRPr lang="en-US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3200" y="6477001"/>
            <a:ext cx="6705600" cy="24341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855200" y="6477000"/>
            <a:ext cx="1224331" cy="243840"/>
          </a:xfrm>
          <a:ln/>
        </p:spPr>
        <p:txBody>
          <a:bodyPr/>
          <a:lstStyle>
            <a:lvl1pPr>
              <a:defRPr baseline="0"/>
            </a:lvl1pPr>
          </a:lstStyle>
          <a:p>
            <a:pPr>
              <a:defRPr/>
            </a:pPr>
            <a:fld id="{05F9DB35-535E-4362-9AD8-1A88F11A6F8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AF96825F-3800-4C90-839D-F763308354F6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657600" y="990600"/>
            <a:ext cx="7315200" cy="24384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7493143-A0FA-4AA1-9EA4-A302FA17792F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3657600" y="3437029"/>
            <a:ext cx="7315200" cy="24384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7E80F4C-5A38-4C85-8621-5D9D66D9DC03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3657601" y="5867400"/>
            <a:ext cx="3657599" cy="304800"/>
          </a:xfrm>
          <a:prstGeom prst="rect">
            <a:avLst/>
          </a:prstGeo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 lang="en-US" sz="1333" i="1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625E7A4-8415-4842-9D94-69378C634F3E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657601" y="681785"/>
            <a:ext cx="3657599" cy="304800"/>
          </a:xfrm>
          <a:prstGeom prst="rect">
            <a:avLst/>
          </a:prstGeo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 lang="en-US" sz="1333" i="1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07126C0-E547-4C70-8BDF-09FF1964109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04801" y="990600"/>
            <a:ext cx="3352800" cy="4876800"/>
          </a:xfrm>
          <a:prstGeom prst="rect">
            <a:avLst/>
          </a:prstGeo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 lang="en-US" sz="1333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88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, Tex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093EE1D-5A6A-4225-9515-F50D2098F483}"/>
              </a:ext>
            </a:extLst>
          </p:cNvPr>
          <p:cNvSpPr/>
          <p:nvPr userDrawn="1"/>
        </p:nvSpPr>
        <p:spPr>
          <a:xfrm flipV="1">
            <a:off x="10967669" y="994612"/>
            <a:ext cx="1224331" cy="4872785"/>
          </a:xfrm>
          <a:prstGeom prst="rect">
            <a:avLst/>
          </a:prstGeom>
          <a:solidFill>
            <a:srgbClr val="4F0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4800" y="6477001"/>
            <a:ext cx="2069288" cy="24341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06.01.2022</a:t>
            </a:r>
            <a:endParaRPr lang="en-US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3200" y="6477001"/>
            <a:ext cx="6705600" cy="24341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855200" y="6477000"/>
            <a:ext cx="1224331" cy="243840"/>
          </a:xfrm>
          <a:ln/>
        </p:spPr>
        <p:txBody>
          <a:bodyPr/>
          <a:lstStyle>
            <a:lvl1pPr>
              <a:defRPr baseline="0"/>
            </a:lvl1pPr>
          </a:lstStyle>
          <a:p>
            <a:pPr>
              <a:defRPr/>
            </a:pPr>
            <a:fld id="{05F9DB35-535E-4362-9AD8-1A88F11A6F8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AF96825F-3800-4C90-839D-F763308354F6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657600" y="990600"/>
            <a:ext cx="7315200" cy="4872785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7E80F4C-5A38-4C85-8621-5D9D66D9DC03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3657601" y="5867400"/>
            <a:ext cx="3657599" cy="304800"/>
          </a:xfrm>
          <a:prstGeom prst="rect">
            <a:avLst/>
          </a:prstGeo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 lang="en-US" sz="1333" i="1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F1D774C-5CE0-4AC4-810E-705F9152885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04801" y="990600"/>
            <a:ext cx="3352800" cy="4876800"/>
          </a:xfrm>
          <a:prstGeom prst="rect">
            <a:avLst/>
          </a:prstGeo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 lang="en-US" sz="1333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44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Tex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093EE1D-5A6A-4225-9515-F50D2098F483}"/>
              </a:ext>
            </a:extLst>
          </p:cNvPr>
          <p:cNvSpPr/>
          <p:nvPr userDrawn="1"/>
        </p:nvSpPr>
        <p:spPr>
          <a:xfrm flipV="1">
            <a:off x="10967669" y="994612"/>
            <a:ext cx="1224331" cy="4872785"/>
          </a:xfrm>
          <a:prstGeom prst="rect">
            <a:avLst/>
          </a:prstGeom>
          <a:solidFill>
            <a:srgbClr val="4F0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3657602" y="990600"/>
            <a:ext cx="3657599" cy="24384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4800" y="6477001"/>
            <a:ext cx="2069288" cy="24341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06.01.2022</a:t>
            </a:r>
            <a:endParaRPr lang="en-US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3200" y="6477001"/>
            <a:ext cx="6705600" cy="24341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855200" y="6477000"/>
            <a:ext cx="1224331" cy="243840"/>
          </a:xfrm>
          <a:ln/>
        </p:spPr>
        <p:txBody>
          <a:bodyPr/>
          <a:lstStyle>
            <a:lvl1pPr>
              <a:defRPr baseline="0"/>
            </a:lvl1pPr>
          </a:lstStyle>
          <a:p>
            <a:pPr>
              <a:defRPr/>
            </a:pPr>
            <a:fld id="{05F9DB35-535E-4362-9AD8-1A88F11A6F8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AF96825F-3800-4C90-839D-F763308354F6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315201" y="990600"/>
            <a:ext cx="3657599" cy="24384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31E1E28-0B40-4373-AA0C-0899FD7222F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657602" y="3437029"/>
            <a:ext cx="3657599" cy="24384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7493143-A0FA-4AA1-9EA4-A302FA17792F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7315201" y="3437029"/>
            <a:ext cx="3657599" cy="24384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7E80F4C-5A38-4C85-8621-5D9D66D9DC03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3657601" y="5867400"/>
            <a:ext cx="3657599" cy="304800"/>
          </a:xfrm>
          <a:prstGeom prst="rect">
            <a:avLst/>
          </a:prstGeo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 lang="en-US" sz="1333" i="1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2BB7C02-58AB-4F8F-ABE8-33B36163DE97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7315199" y="5867400"/>
            <a:ext cx="3657599" cy="304800"/>
          </a:xfrm>
          <a:prstGeom prst="rect">
            <a:avLst/>
          </a:prstGeo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 lang="en-US" sz="1333" i="1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625E7A4-8415-4842-9D94-69378C634F3E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657601" y="681785"/>
            <a:ext cx="3657599" cy="304800"/>
          </a:xfrm>
          <a:prstGeom prst="rect">
            <a:avLst/>
          </a:prstGeo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 lang="en-US" sz="1333" i="1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67F0003-82F2-492E-A256-DB2EB91716ED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315199" y="681785"/>
            <a:ext cx="3657599" cy="304800"/>
          </a:xfrm>
          <a:prstGeom prst="rect">
            <a:avLst/>
          </a:prstGeo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 lang="en-US" sz="1333" i="1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83185BC-E6B8-48EA-81A8-0FAA03CC3063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2" y="990600"/>
            <a:ext cx="3657599" cy="24384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BAAD33BC-02D5-4980-93A7-E36027B88230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2" y="3437029"/>
            <a:ext cx="3657599" cy="24384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F3BAEB3-C91E-43CB-B6AF-1670892B46B6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1" y="5867400"/>
            <a:ext cx="3657599" cy="304800"/>
          </a:xfrm>
          <a:prstGeom prst="rect">
            <a:avLst/>
          </a:prstGeo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 lang="en-US" sz="1333" i="1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E6C4AAF-762A-4215-8ABB-230EA28A7956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" y="681785"/>
            <a:ext cx="3657599" cy="304800"/>
          </a:xfrm>
          <a:prstGeom prst="rect">
            <a:avLst/>
          </a:prstGeo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 lang="en-US" sz="1333" i="1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84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Tex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093EE1D-5A6A-4225-9515-F50D2098F483}"/>
              </a:ext>
            </a:extLst>
          </p:cNvPr>
          <p:cNvSpPr/>
          <p:nvPr userDrawn="1"/>
        </p:nvSpPr>
        <p:spPr>
          <a:xfrm flipV="1">
            <a:off x="10967669" y="994612"/>
            <a:ext cx="1224331" cy="4872785"/>
          </a:xfrm>
          <a:prstGeom prst="rect">
            <a:avLst/>
          </a:prstGeom>
          <a:solidFill>
            <a:srgbClr val="4F0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3657602" y="990600"/>
            <a:ext cx="3657599" cy="24384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4800" y="6477001"/>
            <a:ext cx="2069288" cy="24341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06.01.2022</a:t>
            </a:r>
            <a:endParaRPr lang="en-US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3200" y="6477001"/>
            <a:ext cx="6705600" cy="24341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855200" y="6477000"/>
            <a:ext cx="1224331" cy="243840"/>
          </a:xfrm>
          <a:ln/>
        </p:spPr>
        <p:txBody>
          <a:bodyPr/>
          <a:lstStyle>
            <a:lvl1pPr>
              <a:defRPr baseline="0"/>
            </a:lvl1pPr>
          </a:lstStyle>
          <a:p>
            <a:pPr>
              <a:defRPr/>
            </a:pPr>
            <a:fld id="{05F9DB35-535E-4362-9AD8-1A88F11A6F8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31E1E28-0B40-4373-AA0C-0899FD7222F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657602" y="3437029"/>
            <a:ext cx="3657599" cy="24384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7493143-A0FA-4AA1-9EA4-A302FA17792F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7315201" y="994611"/>
            <a:ext cx="3657599" cy="4880819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7E80F4C-5A38-4C85-8621-5D9D66D9DC03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3657601" y="5867400"/>
            <a:ext cx="3657599" cy="304800"/>
          </a:xfrm>
          <a:prstGeom prst="rect">
            <a:avLst/>
          </a:prstGeo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 lang="en-US" sz="1333" i="1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2BB7C02-58AB-4F8F-ABE8-33B36163DE97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7315199" y="5867400"/>
            <a:ext cx="3657599" cy="304800"/>
          </a:xfrm>
          <a:prstGeom prst="rect">
            <a:avLst/>
          </a:prstGeo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 lang="en-US" sz="1333" i="1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625E7A4-8415-4842-9D94-69378C634F3E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657601" y="681785"/>
            <a:ext cx="3657599" cy="304800"/>
          </a:xfrm>
          <a:prstGeom prst="rect">
            <a:avLst/>
          </a:prstGeo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 lang="en-US" sz="1333" i="1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83185BC-E6B8-48EA-81A8-0FAA03CC3063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2" y="990600"/>
            <a:ext cx="3657599" cy="24384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BAAD33BC-02D5-4980-93A7-E36027B88230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2" y="3437029"/>
            <a:ext cx="3657599" cy="24384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F3BAEB3-C91E-43CB-B6AF-1670892B46B6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1" y="5867400"/>
            <a:ext cx="3657599" cy="304800"/>
          </a:xfrm>
          <a:prstGeom prst="rect">
            <a:avLst/>
          </a:prstGeo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 lang="en-US" sz="1333" i="1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E6C4AAF-762A-4215-8ABB-230EA28A7956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" y="681785"/>
            <a:ext cx="3657599" cy="304800"/>
          </a:xfrm>
          <a:prstGeom prst="rect">
            <a:avLst/>
          </a:prstGeo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 lang="en-US" sz="1333" i="1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20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, Tex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093EE1D-5A6A-4225-9515-F50D2098F483}"/>
              </a:ext>
            </a:extLst>
          </p:cNvPr>
          <p:cNvSpPr/>
          <p:nvPr userDrawn="1"/>
        </p:nvSpPr>
        <p:spPr>
          <a:xfrm flipV="1">
            <a:off x="10967669" y="994612"/>
            <a:ext cx="1224331" cy="4872785"/>
          </a:xfrm>
          <a:prstGeom prst="rect">
            <a:avLst/>
          </a:prstGeom>
          <a:solidFill>
            <a:srgbClr val="4F0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4800" y="6477001"/>
            <a:ext cx="2069288" cy="24341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06.01.2022</a:t>
            </a:r>
            <a:endParaRPr lang="en-US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3200" y="6477001"/>
            <a:ext cx="6705600" cy="24341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855200" y="6477000"/>
            <a:ext cx="1224331" cy="243840"/>
          </a:xfrm>
          <a:ln/>
        </p:spPr>
        <p:txBody>
          <a:bodyPr/>
          <a:lstStyle>
            <a:lvl1pPr>
              <a:defRPr baseline="0"/>
            </a:lvl1pPr>
          </a:lstStyle>
          <a:p>
            <a:pPr>
              <a:defRPr/>
            </a:pPr>
            <a:fld id="{05F9DB35-535E-4362-9AD8-1A88F11A6F8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31E1E28-0B40-4373-AA0C-0899FD7222F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657602" y="982571"/>
            <a:ext cx="3657599" cy="4892859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7493143-A0FA-4AA1-9EA4-A302FA17792F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7315201" y="994611"/>
            <a:ext cx="3657599" cy="4880819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7E80F4C-5A38-4C85-8621-5D9D66D9DC03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3657601" y="5867400"/>
            <a:ext cx="3657599" cy="304800"/>
          </a:xfrm>
          <a:prstGeom prst="rect">
            <a:avLst/>
          </a:prstGeo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 lang="en-US" sz="1333" i="1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2BB7C02-58AB-4F8F-ABE8-33B36163DE97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7315199" y="5867400"/>
            <a:ext cx="3657599" cy="304800"/>
          </a:xfrm>
          <a:prstGeom prst="rect">
            <a:avLst/>
          </a:prstGeo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 lang="en-US" sz="1333" i="1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BAAD33BC-02D5-4980-93A7-E36027B88230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2" y="982571"/>
            <a:ext cx="3657599" cy="4892859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F3BAEB3-C91E-43CB-B6AF-1670892B46B6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1" y="5867400"/>
            <a:ext cx="3657599" cy="304800"/>
          </a:xfrm>
          <a:prstGeom prst="rect">
            <a:avLst/>
          </a:prstGeo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 lang="en-US" sz="1333" i="1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20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, Tex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093EE1D-5A6A-4225-9515-F50D2098F483}"/>
              </a:ext>
            </a:extLst>
          </p:cNvPr>
          <p:cNvSpPr/>
          <p:nvPr userDrawn="1"/>
        </p:nvSpPr>
        <p:spPr>
          <a:xfrm flipV="1">
            <a:off x="10967669" y="994612"/>
            <a:ext cx="1224331" cy="4872785"/>
          </a:xfrm>
          <a:prstGeom prst="rect">
            <a:avLst/>
          </a:prstGeom>
          <a:solidFill>
            <a:srgbClr val="4F0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4800" y="6477001"/>
            <a:ext cx="2069288" cy="24341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06.01.2022</a:t>
            </a:r>
            <a:endParaRPr lang="en-US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3200" y="6477001"/>
            <a:ext cx="6705600" cy="24341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855200" y="6477000"/>
            <a:ext cx="1224331" cy="243840"/>
          </a:xfrm>
          <a:ln/>
        </p:spPr>
        <p:txBody>
          <a:bodyPr/>
          <a:lstStyle>
            <a:lvl1pPr>
              <a:defRPr baseline="0"/>
            </a:lvl1pPr>
          </a:lstStyle>
          <a:p>
            <a:pPr>
              <a:defRPr/>
            </a:pPr>
            <a:fld id="{05F9DB35-535E-4362-9AD8-1A88F11A6F8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AF96825F-3800-4C90-839D-F763308354F6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657600" y="990600"/>
            <a:ext cx="7315200" cy="24384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7493143-A0FA-4AA1-9EA4-A302FA17792F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3657600" y="3437029"/>
            <a:ext cx="7315200" cy="24384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7E80F4C-5A38-4C85-8621-5D9D66D9DC03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3657601" y="5867400"/>
            <a:ext cx="3657599" cy="304800"/>
          </a:xfrm>
          <a:prstGeom prst="rect">
            <a:avLst/>
          </a:prstGeo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 lang="en-US" sz="1333" i="1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625E7A4-8415-4842-9D94-69378C634F3E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657601" y="681785"/>
            <a:ext cx="3657599" cy="304800"/>
          </a:xfrm>
          <a:prstGeom prst="rect">
            <a:avLst/>
          </a:prstGeo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 lang="en-US" sz="1333" i="1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83185BC-E6B8-48EA-81A8-0FAA03CC3063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2" y="990600"/>
            <a:ext cx="3657599" cy="24384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BAAD33BC-02D5-4980-93A7-E36027B88230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2" y="3437029"/>
            <a:ext cx="3657599" cy="243840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F3BAEB3-C91E-43CB-B6AF-1670892B46B6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1" y="5867400"/>
            <a:ext cx="3657599" cy="304800"/>
          </a:xfrm>
          <a:prstGeom prst="rect">
            <a:avLst/>
          </a:prstGeom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 lang="en-US" sz="1333" i="1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E6C4AAF-762A-4215-8ABB-230EA28A7956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" y="681785"/>
            <a:ext cx="3657599" cy="304800"/>
          </a:xfrm>
          <a:prstGeom prst="rect">
            <a:avLst/>
          </a:prstGeom>
        </p:spPr>
        <p:txBody>
          <a:bodyPr anchor="b"/>
          <a:lstStyle>
            <a:lvl1pPr marL="0" indent="0" algn="just">
              <a:spcBef>
                <a:spcPts val="0"/>
              </a:spcBef>
              <a:buFontTx/>
              <a:buNone/>
              <a:defRPr lang="en-US" sz="1333" i="1" dirty="0"/>
            </a:lvl1pPr>
            <a:lvl2pPr marL="609585" indent="0">
              <a:spcBef>
                <a:spcPts val="0"/>
              </a:spcBef>
              <a:buFontTx/>
              <a:buNone/>
              <a:defRPr lang="en-US" dirty="0"/>
            </a:lvl2pPr>
            <a:lvl3pPr marL="1219170" indent="0">
              <a:spcBef>
                <a:spcPts val="0"/>
              </a:spcBef>
              <a:buFontTx/>
              <a:buNone/>
              <a:defRPr lang="en-US" dirty="0"/>
            </a:lvl3pPr>
            <a:lvl4pPr marL="1828754" indent="0">
              <a:spcBef>
                <a:spcPts val="0"/>
              </a:spcBef>
              <a:buFontTx/>
              <a:buNone/>
              <a:defRPr lang="en-US" dirty="0"/>
            </a:lvl4pPr>
            <a:lvl5pPr marL="2438339" indent="0">
              <a:spcBef>
                <a:spcPts val="0"/>
              </a:spcBef>
              <a:buFontTx/>
              <a:buNone/>
              <a:defRPr lang="en-US" dirty="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80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>
            <a:extLst>
              <a:ext uri="{FF2B5EF4-FFF2-40B4-BE49-F238E27FC236}">
                <a16:creationId xmlns:a16="http://schemas.microsoft.com/office/drawing/2014/main" id="{53028EC0-B8CD-44FF-8943-3631C4627D8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485931" y="6587795"/>
            <a:ext cx="493184" cy="119923"/>
            <a:chOff x="5232" y="4080"/>
            <a:chExt cx="329" cy="8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4C69DBD9-3585-4A79-B5B3-CB4EB6DFD2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2" y="4080"/>
              <a:ext cx="80" cy="8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/>
            </a:p>
          </p:txBody>
        </p:sp>
        <p:sp>
          <p:nvSpPr>
            <p:cNvPr id="8" name="Oval 10">
              <a:extLst>
                <a:ext uri="{FF2B5EF4-FFF2-40B4-BE49-F238E27FC236}">
                  <a16:creationId xmlns:a16="http://schemas.microsoft.com/office/drawing/2014/main" id="{08998524-F336-42C3-9655-47DFD23D09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" y="4080"/>
              <a:ext cx="81" cy="8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/>
            </a:p>
          </p:txBody>
        </p:sp>
        <p:sp>
          <p:nvSpPr>
            <p:cNvPr id="9" name="Oval 11">
              <a:extLst>
                <a:ext uri="{FF2B5EF4-FFF2-40B4-BE49-F238E27FC236}">
                  <a16:creationId xmlns:a16="http://schemas.microsoft.com/office/drawing/2014/main" id="{5E60197A-686B-4F26-B441-1499FE678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1" y="4080"/>
              <a:ext cx="80" cy="8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5295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25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DG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4">
            <a:extLst>
              <a:ext uri="{FF2B5EF4-FFF2-40B4-BE49-F238E27FC236}">
                <a16:creationId xmlns:a16="http://schemas.microsoft.com/office/drawing/2014/main" id="{9BAFB2C4-BA4A-4C53-B6D6-49DCAFB350A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849408" y="6587795"/>
            <a:ext cx="493184" cy="119923"/>
            <a:chOff x="5232" y="4080"/>
            <a:chExt cx="329" cy="8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3" name="Oval 9">
              <a:extLst>
                <a:ext uri="{FF2B5EF4-FFF2-40B4-BE49-F238E27FC236}">
                  <a16:creationId xmlns:a16="http://schemas.microsoft.com/office/drawing/2014/main" id="{7DAE9E27-9700-4304-8D5C-5503048B7B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2" y="4080"/>
              <a:ext cx="80" cy="8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/>
            </a:p>
          </p:txBody>
        </p:sp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8B94280B-E118-4354-B9FB-7C0CEF1EBC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" y="4080"/>
              <a:ext cx="81" cy="8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/>
            </a:p>
          </p:txBody>
        </p:sp>
        <p:sp>
          <p:nvSpPr>
            <p:cNvPr id="17" name="Oval 11">
              <a:extLst>
                <a:ext uri="{FF2B5EF4-FFF2-40B4-BE49-F238E27FC236}">
                  <a16:creationId xmlns:a16="http://schemas.microsoft.com/office/drawing/2014/main" id="{FB181602-89F6-4588-B961-1F9551058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1" y="4080"/>
              <a:ext cx="80" cy="8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192C285-0AA4-49C0-A526-BF6FC7B431DF}"/>
              </a:ext>
            </a:extLst>
          </p:cNvPr>
          <p:cNvSpPr txBox="1"/>
          <p:nvPr userDrawn="1"/>
        </p:nvSpPr>
        <p:spPr>
          <a:xfrm>
            <a:off x="0" y="3013501"/>
            <a:ext cx="12192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RDG PLANNING &amp; DESIGN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E2A40B-6A79-409F-A791-D59F296C2766}"/>
              </a:ext>
            </a:extLst>
          </p:cNvPr>
          <p:cNvSpPr txBox="1"/>
          <p:nvPr userDrawn="1"/>
        </p:nvSpPr>
        <p:spPr>
          <a:xfrm>
            <a:off x="4927600" y="3695739"/>
            <a:ext cx="233680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dirty="0">
                <a:solidFill>
                  <a:srgbClr val="EF3E42"/>
                </a:solidFill>
                <a:latin typeface="+mn-lt"/>
              </a:rPr>
              <a:t>CREATE | MEANING | TOGETHER</a:t>
            </a:r>
          </a:p>
        </p:txBody>
      </p:sp>
    </p:spTree>
    <p:extLst>
      <p:ext uri="{BB962C8B-B14F-4D97-AF65-F5344CB8AC3E}">
        <p14:creationId xmlns:p14="http://schemas.microsoft.com/office/powerpoint/2010/main" val="270521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07600" y="3534800"/>
            <a:ext cx="11976800" cy="321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47833" y="352633"/>
            <a:ext cx="10911600" cy="196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Font typeface="Proxima Nova"/>
              <a:buNone/>
              <a:defRPr sz="56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647833" y="2317433"/>
            <a:ext cx="10911600" cy="11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"/>
              <a:buNone/>
              <a:defRPr sz="32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11025865" y="59522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83746E87-C6D4-400E-A36D-80A231BF5F9F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36965" y="5480000"/>
            <a:ext cx="3266665" cy="1277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2684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107600" y="3534800"/>
            <a:ext cx="11976800" cy="321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647833" y="2286000"/>
            <a:ext cx="10911600" cy="10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11025865" y="59522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83746E87-C6D4-400E-A36D-80A231BF5F9F}" type="slidenum">
              <a:rPr lang="en-US" smtClean="0"/>
              <a:t>‹#›</a:t>
            </a:fld>
            <a:endParaRPr lang="en-US"/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36965" y="5480000"/>
            <a:ext cx="3266665" cy="1277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664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044799" y="61394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83746E87-C6D4-400E-A36D-80A231BF5F9F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71432" y="5747333"/>
            <a:ext cx="2965867" cy="1164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27483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61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11044799" y="61394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83746E87-C6D4-400E-A36D-80A231BF5F9F}" type="slidenum">
              <a:rPr lang="en-US" smtClean="0"/>
              <a:t>‹#›</a:t>
            </a:fld>
            <a:endParaRPr lang="en-US"/>
          </a:p>
        </p:txBody>
      </p:sp>
      <p:pic>
        <p:nvPicPr>
          <p:cNvPr id="30" name="Google Shape;3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99" y="5795433"/>
            <a:ext cx="2965867" cy="1164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05655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11044799" y="61394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83746E87-C6D4-400E-A36D-80A231BF5F9F}" type="slidenum">
              <a:rPr lang="en-US" smtClean="0"/>
              <a:t>‹#›</a:t>
            </a:fld>
            <a:endParaRPr lang="en-US"/>
          </a:p>
        </p:txBody>
      </p:sp>
      <p:pic>
        <p:nvPicPr>
          <p:cNvPr id="39" name="Google Shape;3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75265" y="5756566"/>
            <a:ext cx="2965867" cy="1164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53903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720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11044799" y="61394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83746E87-C6D4-400E-A36D-80A231BF5F9F}" type="slidenum">
              <a:rPr lang="en-US" smtClean="0"/>
              <a:t>‹#›</a:t>
            </a:fld>
            <a:endParaRPr lang="en-US"/>
          </a:p>
        </p:txBody>
      </p:sp>
      <p:pic>
        <p:nvPicPr>
          <p:cNvPr id="43" name="Google Shape;43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36965" y="5658967"/>
            <a:ext cx="3266665" cy="1277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6590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6182400" y="107600"/>
            <a:ext cx="5902000" cy="664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6" name="Google Shape;46;p9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354000" y="1575600"/>
            <a:ext cx="5393600" cy="20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ubTitle" idx="1"/>
          </p:nvPr>
        </p:nvSpPr>
        <p:spPr>
          <a:xfrm>
            <a:off x="354000" y="3692001"/>
            <a:ext cx="53936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0" name="Google Shape;50;p9"/>
          <p:cNvSpPr txBox="1">
            <a:spLocks noGrp="1"/>
          </p:cNvSpPr>
          <p:nvPr>
            <p:ph type="sldNum" idx="12"/>
          </p:nvPr>
        </p:nvSpPr>
        <p:spPr>
          <a:xfrm>
            <a:off x="11044799" y="61394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83746E87-C6D4-400E-A36D-80A231BF5F9F}" type="slidenum">
              <a:rPr lang="en-US" smtClean="0"/>
              <a:t>‹#›</a:t>
            </a:fld>
            <a:endParaRPr lang="en-US"/>
          </a:p>
        </p:txBody>
      </p:sp>
      <p:pic>
        <p:nvPicPr>
          <p:cNvPr id="51" name="Google Shape;5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9732" y="5612299"/>
            <a:ext cx="2965867" cy="1164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018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11044799" y="61394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83746E87-C6D4-400E-A36D-80A231BF5F9F}" type="slidenum">
              <a:rPr lang="en-US" smtClean="0"/>
              <a:t>‹#›</a:t>
            </a:fld>
            <a:endParaRPr lang="en-US"/>
          </a:p>
        </p:txBody>
      </p:sp>
      <p:pic>
        <p:nvPicPr>
          <p:cNvPr id="55" name="Google Shape;55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810532" y="249699"/>
            <a:ext cx="2965867" cy="1164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3812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107600" y="3534800"/>
            <a:ext cx="11976800" cy="321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15600" y="450267"/>
            <a:ext cx="11360800" cy="321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500"/>
              <a:buFont typeface="Georgia"/>
              <a:buNone/>
              <a:defRPr sz="20666"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6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6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6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6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6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6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6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6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15600" y="3793576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11044799" y="61394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83746E87-C6D4-400E-A36D-80A231BF5F9F}" type="slidenum">
              <a:rPr lang="en-US" smtClean="0"/>
              <a:t>‹#›</a:t>
            </a:fld>
            <a:endParaRPr lang="en-US"/>
          </a:p>
        </p:txBody>
      </p:sp>
      <p:pic>
        <p:nvPicPr>
          <p:cNvPr id="61" name="Google Shape;61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810532" y="113433"/>
            <a:ext cx="2965867" cy="1164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2317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sldNum" idx="12"/>
          </p:nvPr>
        </p:nvSpPr>
        <p:spPr>
          <a:xfrm>
            <a:off x="11044799" y="61394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83746E87-C6D4-400E-A36D-80A231BF5F9F}" type="slidenum">
              <a:rPr lang="en-US" smtClean="0"/>
              <a:t>‹#›</a:t>
            </a:fld>
            <a:endParaRPr lang="en-US"/>
          </a:p>
        </p:txBody>
      </p:sp>
      <p:pic>
        <p:nvPicPr>
          <p:cNvPr id="64" name="Google Shape;64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7065" y="5736533"/>
            <a:ext cx="2965867" cy="1164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88007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52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RDG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4">
            <a:extLst>
              <a:ext uri="{FF2B5EF4-FFF2-40B4-BE49-F238E27FC236}">
                <a16:creationId xmlns:a16="http://schemas.microsoft.com/office/drawing/2014/main" id="{9BAFB2C4-BA4A-4C53-B6D6-49DCAFB350A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849408" y="6587795"/>
            <a:ext cx="493184" cy="119923"/>
            <a:chOff x="5232" y="4080"/>
            <a:chExt cx="329" cy="8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3" name="Oval 9">
              <a:extLst>
                <a:ext uri="{FF2B5EF4-FFF2-40B4-BE49-F238E27FC236}">
                  <a16:creationId xmlns:a16="http://schemas.microsoft.com/office/drawing/2014/main" id="{7DAE9E27-9700-4304-8D5C-5503048B7B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2" y="4080"/>
              <a:ext cx="80" cy="8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/>
            </a:p>
          </p:txBody>
        </p:sp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8B94280B-E118-4354-B9FB-7C0CEF1EBC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" y="4080"/>
              <a:ext cx="81" cy="8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/>
            </a:p>
          </p:txBody>
        </p:sp>
        <p:sp>
          <p:nvSpPr>
            <p:cNvPr id="17" name="Oval 11">
              <a:extLst>
                <a:ext uri="{FF2B5EF4-FFF2-40B4-BE49-F238E27FC236}">
                  <a16:creationId xmlns:a16="http://schemas.microsoft.com/office/drawing/2014/main" id="{FB181602-89F6-4588-B961-1F9551058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1" y="4080"/>
              <a:ext cx="80" cy="8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ACE74-80A6-4F9B-9AF5-5D755137B2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2666511"/>
            <a:ext cx="9753600" cy="50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674CF21-FBB1-413F-94EE-2BE7F1E955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60800" y="3716057"/>
            <a:ext cx="4470400" cy="28765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33">
                <a:solidFill>
                  <a:srgbClr val="EF3E42"/>
                </a:solidFill>
              </a:defRPr>
            </a:lvl1pPr>
          </a:lstStyle>
          <a:p>
            <a:pPr lvl="0"/>
            <a:r>
              <a:rPr lang="en-US" dirty="0"/>
              <a:t>2019.01.23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92C285-0AA4-49C0-A526-BF6FC7B431DF}"/>
              </a:ext>
            </a:extLst>
          </p:cNvPr>
          <p:cNvSpPr txBox="1"/>
          <p:nvPr userDrawn="1"/>
        </p:nvSpPr>
        <p:spPr>
          <a:xfrm>
            <a:off x="0" y="3013501"/>
            <a:ext cx="12192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RDG PLANNING &amp; DESIGN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6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00714-7438-4A5B-B99D-2CC4E45F0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F51D6-8AEC-4AE8-B94A-FEB9E08C5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50F37-0A27-42ED-A3E2-27C505EAC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6BB61-EE80-4A13-9661-683BA532D982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8432D-64D0-40AB-94CA-4730EA89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7F678-59CC-4B56-B74A-209B5C88E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46E87-C6D4-400E-A36D-80A231BF5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23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DG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4">
            <a:extLst>
              <a:ext uri="{FF2B5EF4-FFF2-40B4-BE49-F238E27FC236}">
                <a16:creationId xmlns:a16="http://schemas.microsoft.com/office/drawing/2014/main" id="{9BAFB2C4-BA4A-4C53-B6D6-49DCAFB350A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849408" y="6587795"/>
            <a:ext cx="493184" cy="119923"/>
            <a:chOff x="5232" y="4080"/>
            <a:chExt cx="329" cy="8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3" name="Oval 9">
              <a:extLst>
                <a:ext uri="{FF2B5EF4-FFF2-40B4-BE49-F238E27FC236}">
                  <a16:creationId xmlns:a16="http://schemas.microsoft.com/office/drawing/2014/main" id="{7DAE9E27-9700-4304-8D5C-5503048B7B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2" y="4080"/>
              <a:ext cx="80" cy="8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/>
            </a:p>
          </p:txBody>
        </p:sp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8B94280B-E118-4354-B9FB-7C0CEF1EBC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" y="4080"/>
              <a:ext cx="81" cy="8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/>
            </a:p>
          </p:txBody>
        </p:sp>
        <p:sp>
          <p:nvSpPr>
            <p:cNvPr id="17" name="Oval 11">
              <a:extLst>
                <a:ext uri="{FF2B5EF4-FFF2-40B4-BE49-F238E27FC236}">
                  <a16:creationId xmlns:a16="http://schemas.microsoft.com/office/drawing/2014/main" id="{FB181602-89F6-4588-B961-1F9551058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1" y="4080"/>
              <a:ext cx="80" cy="8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ACE74-80A6-4F9B-9AF5-5D755137B2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3175000"/>
            <a:ext cx="9753600" cy="50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674CF21-FBB1-413F-94EE-2BE7F1E955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60800" y="3766849"/>
            <a:ext cx="4470400" cy="2876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>
                <a:solidFill>
                  <a:srgbClr val="EF3E42"/>
                </a:solidFill>
              </a:defRPr>
            </a:lvl1pPr>
          </a:lstStyle>
          <a:p>
            <a:pPr lvl="0"/>
            <a:r>
              <a:rPr lang="en-US" dirty="0"/>
              <a:t>2019.01.23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92C285-0AA4-49C0-A526-BF6FC7B431DF}"/>
              </a:ext>
            </a:extLst>
          </p:cNvPr>
          <p:cNvSpPr txBox="1"/>
          <p:nvPr userDrawn="1"/>
        </p:nvSpPr>
        <p:spPr>
          <a:xfrm>
            <a:off x="0" y="2722486"/>
            <a:ext cx="12192000" cy="4205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133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RDG PLANNING &amp; DESIGN</a:t>
            </a:r>
            <a:endParaRPr lang="en-US" sz="1333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9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jec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4">
            <a:extLst>
              <a:ext uri="{FF2B5EF4-FFF2-40B4-BE49-F238E27FC236}">
                <a16:creationId xmlns:a16="http://schemas.microsoft.com/office/drawing/2014/main" id="{9BAFB2C4-BA4A-4C53-B6D6-49DCAFB350A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849408" y="6587795"/>
            <a:ext cx="493184" cy="119923"/>
            <a:chOff x="5232" y="4080"/>
            <a:chExt cx="329" cy="8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3" name="Oval 9">
              <a:extLst>
                <a:ext uri="{FF2B5EF4-FFF2-40B4-BE49-F238E27FC236}">
                  <a16:creationId xmlns:a16="http://schemas.microsoft.com/office/drawing/2014/main" id="{7DAE9E27-9700-4304-8D5C-5503048B7B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2" y="4080"/>
              <a:ext cx="80" cy="8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/>
            </a:p>
          </p:txBody>
        </p:sp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8B94280B-E118-4354-B9FB-7C0CEF1EBC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" y="4080"/>
              <a:ext cx="81" cy="8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/>
            </a:p>
          </p:txBody>
        </p:sp>
        <p:sp>
          <p:nvSpPr>
            <p:cNvPr id="17" name="Oval 11">
              <a:extLst>
                <a:ext uri="{FF2B5EF4-FFF2-40B4-BE49-F238E27FC236}">
                  <a16:creationId xmlns:a16="http://schemas.microsoft.com/office/drawing/2014/main" id="{FB181602-89F6-4588-B961-1F9551058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1" y="4080"/>
              <a:ext cx="80" cy="8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ACE74-80A6-4F9B-9AF5-5D755137B2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3175000"/>
            <a:ext cx="9753600" cy="50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AEB8A89-A84C-494B-9ABA-96EEF4C582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60800" y="3766849"/>
            <a:ext cx="4470400" cy="2876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>
                <a:solidFill>
                  <a:srgbClr val="EF3E42"/>
                </a:solidFill>
              </a:defRPr>
            </a:lvl1pPr>
          </a:lstStyle>
          <a:p>
            <a:pPr lvl="0"/>
            <a:r>
              <a:rPr lang="en-US" dirty="0"/>
              <a:t>2019.01.23</a:t>
            </a:r>
          </a:p>
        </p:txBody>
      </p:sp>
    </p:spTree>
    <p:extLst>
      <p:ext uri="{BB962C8B-B14F-4D97-AF65-F5344CB8AC3E}">
        <p14:creationId xmlns:p14="http://schemas.microsoft.com/office/powerpoint/2010/main" val="78678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78EBDBC-FF3D-4FE5-BEBE-738C225C8D8D}"/>
              </a:ext>
            </a:extLst>
          </p:cNvPr>
          <p:cNvSpPr/>
          <p:nvPr userDrawn="1"/>
        </p:nvSpPr>
        <p:spPr>
          <a:xfrm flipV="1">
            <a:off x="0" y="3429000"/>
            <a:ext cx="12192000" cy="3429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1" name="Group 14">
            <a:extLst>
              <a:ext uri="{FF2B5EF4-FFF2-40B4-BE49-F238E27FC236}">
                <a16:creationId xmlns:a16="http://schemas.microsoft.com/office/drawing/2014/main" id="{41D92BF0-9D01-4FE3-BBCF-3D1412FD96B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849408" y="6587795"/>
            <a:ext cx="493184" cy="119923"/>
            <a:chOff x="5232" y="4080"/>
            <a:chExt cx="329" cy="8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2" name="Oval 9">
              <a:extLst>
                <a:ext uri="{FF2B5EF4-FFF2-40B4-BE49-F238E27FC236}">
                  <a16:creationId xmlns:a16="http://schemas.microsoft.com/office/drawing/2014/main" id="{C6837452-2DF4-46F8-92F4-6C6DA89C2C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2" y="4080"/>
              <a:ext cx="80" cy="8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/>
            </a:p>
          </p:txBody>
        </p:sp>
        <p:sp>
          <p:nvSpPr>
            <p:cNvPr id="13" name="Oval 10">
              <a:extLst>
                <a:ext uri="{FF2B5EF4-FFF2-40B4-BE49-F238E27FC236}">
                  <a16:creationId xmlns:a16="http://schemas.microsoft.com/office/drawing/2014/main" id="{78DA012A-2A61-4977-BD4B-9AC712670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" y="4080"/>
              <a:ext cx="81" cy="8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/>
            </a:p>
          </p:txBody>
        </p:sp>
        <p:sp>
          <p:nvSpPr>
            <p:cNvPr id="14" name="Oval 11">
              <a:extLst>
                <a:ext uri="{FF2B5EF4-FFF2-40B4-BE49-F238E27FC236}">
                  <a16:creationId xmlns:a16="http://schemas.microsoft.com/office/drawing/2014/main" id="{0655829B-B9ED-40EB-8327-BB114A241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1" y="4080"/>
              <a:ext cx="80" cy="8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F0AC6E3-1C2C-4B03-B183-2966F8C3BF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948583"/>
            <a:ext cx="12192000" cy="50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grpSp>
        <p:nvGrpSpPr>
          <p:cNvPr id="20" name="Group 14">
            <a:extLst>
              <a:ext uri="{FF2B5EF4-FFF2-40B4-BE49-F238E27FC236}">
                <a16:creationId xmlns:a16="http://schemas.microsoft.com/office/drawing/2014/main" id="{57970F02-53F6-4A1D-B7B1-B468772A0FC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849408" y="6602975"/>
            <a:ext cx="493184" cy="119923"/>
            <a:chOff x="5232" y="4080"/>
            <a:chExt cx="329" cy="89"/>
          </a:xfrm>
          <a:solidFill>
            <a:schemeClr val="bg1"/>
          </a:solidFill>
        </p:grpSpPr>
        <p:sp>
          <p:nvSpPr>
            <p:cNvPr id="21" name="Oval 9">
              <a:extLst>
                <a:ext uri="{FF2B5EF4-FFF2-40B4-BE49-F238E27FC236}">
                  <a16:creationId xmlns:a16="http://schemas.microsoft.com/office/drawing/2014/main" id="{0C1F9837-6B7A-4541-B1F0-D760706898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2" y="4080"/>
              <a:ext cx="80" cy="8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/>
            </a:p>
          </p:txBody>
        </p:sp>
        <p:sp>
          <p:nvSpPr>
            <p:cNvPr id="22" name="Oval 10">
              <a:extLst>
                <a:ext uri="{FF2B5EF4-FFF2-40B4-BE49-F238E27FC236}">
                  <a16:creationId xmlns:a16="http://schemas.microsoft.com/office/drawing/2014/main" id="{71CAC4D7-08EE-463B-B0A0-42BCEF97E9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" y="4080"/>
              <a:ext cx="81" cy="8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/>
            </a:p>
          </p:txBody>
        </p:sp>
        <p:sp>
          <p:nvSpPr>
            <p:cNvPr id="23" name="Oval 11">
              <a:extLst>
                <a:ext uri="{FF2B5EF4-FFF2-40B4-BE49-F238E27FC236}">
                  <a16:creationId xmlns:a16="http://schemas.microsoft.com/office/drawing/2014/main" id="{4CD8C360-137A-4E3E-9B1F-8DE08ED22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1" y="4080"/>
              <a:ext cx="80" cy="8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8180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F0AC6E3-1C2C-4B03-B183-2966F8C3BF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175000"/>
            <a:ext cx="12192000" cy="50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grpSp>
        <p:nvGrpSpPr>
          <p:cNvPr id="11" name="Group 14">
            <a:extLst>
              <a:ext uri="{FF2B5EF4-FFF2-40B4-BE49-F238E27FC236}">
                <a16:creationId xmlns:a16="http://schemas.microsoft.com/office/drawing/2014/main" id="{41D92BF0-9D01-4FE3-BBCF-3D1412FD96B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849408" y="6587795"/>
            <a:ext cx="493184" cy="119923"/>
            <a:chOff x="5232" y="4080"/>
            <a:chExt cx="329" cy="89"/>
          </a:xfrm>
          <a:solidFill>
            <a:schemeClr val="bg1"/>
          </a:solidFill>
        </p:grpSpPr>
        <p:sp>
          <p:nvSpPr>
            <p:cNvPr id="12" name="Oval 9">
              <a:extLst>
                <a:ext uri="{FF2B5EF4-FFF2-40B4-BE49-F238E27FC236}">
                  <a16:creationId xmlns:a16="http://schemas.microsoft.com/office/drawing/2014/main" id="{C6837452-2DF4-46F8-92F4-6C6DA89C2C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2" y="4080"/>
              <a:ext cx="80" cy="8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/>
            </a:p>
          </p:txBody>
        </p:sp>
        <p:sp>
          <p:nvSpPr>
            <p:cNvPr id="13" name="Oval 10">
              <a:extLst>
                <a:ext uri="{FF2B5EF4-FFF2-40B4-BE49-F238E27FC236}">
                  <a16:creationId xmlns:a16="http://schemas.microsoft.com/office/drawing/2014/main" id="{78DA012A-2A61-4977-BD4B-9AC712670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" y="4080"/>
              <a:ext cx="81" cy="8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/>
            </a:p>
          </p:txBody>
        </p:sp>
        <p:sp>
          <p:nvSpPr>
            <p:cNvPr id="14" name="Oval 11">
              <a:extLst>
                <a:ext uri="{FF2B5EF4-FFF2-40B4-BE49-F238E27FC236}">
                  <a16:creationId xmlns:a16="http://schemas.microsoft.com/office/drawing/2014/main" id="{0655829B-B9ED-40EB-8327-BB114A241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1" y="4080"/>
              <a:ext cx="80" cy="8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/>
            </a:p>
          </p:txBody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714DE8-8198-4BBE-8BE8-20E46CFB1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1066773" indent="-457189">
              <a:spcBef>
                <a:spcPts val="0"/>
              </a:spcBef>
              <a:buFont typeface="Arial" panose="020B0604020202020204" pitchFamily="34" charset="0"/>
              <a:buChar char="•"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600160" indent="-380990">
              <a:spcBef>
                <a:spcPts val="0"/>
              </a:spcBef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2209745" indent="-380990">
              <a:spcBef>
                <a:spcPts val="0"/>
              </a:spcBef>
              <a:buFont typeface="Arial" panose="020B0604020202020204" pitchFamily="34" charset="0"/>
              <a:buChar char="•"/>
              <a:defRPr sz="2133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2819330" indent="-380990">
              <a:spcBef>
                <a:spcPts val="0"/>
              </a:spcBef>
              <a:buFont typeface="Arial" panose="020B0604020202020204" pitchFamily="34" charset="0"/>
              <a:buChar char="•"/>
              <a:defRPr sz="2133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19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11582400" cy="5689600"/>
          </a:xfrm>
          <a:prstGeom prst="rect">
            <a:avLst/>
          </a:prstGeom>
        </p:spPr>
        <p:txBody>
          <a:bodyPr/>
          <a:lstStyle>
            <a:lvl1pPr marL="457189" indent="-457189">
              <a:spcBef>
                <a:spcPts val="0"/>
              </a:spcBef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1066773" indent="-457189">
              <a:spcBef>
                <a:spcPts val="0"/>
              </a:spcBef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600160" indent="-380990">
              <a:spcBef>
                <a:spcPts val="0"/>
              </a:spcBef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2209745" indent="-380990">
              <a:spcBef>
                <a:spcPts val="0"/>
              </a:spcBef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2819330" indent="-380990">
              <a:spcBef>
                <a:spcPts val="0"/>
              </a:spcBef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492432"/>
            <a:ext cx="2069288" cy="24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333" b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06.01.2022</a:t>
            </a:r>
            <a:endParaRPr lang="en-US" dirty="0"/>
          </a:p>
        </p:txBody>
      </p:sp>
      <p:sp>
        <p:nvSpPr>
          <p:cNvPr id="2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492432"/>
            <a:ext cx="6705600" cy="24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333" b="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855200" y="6492431"/>
            <a:ext cx="1224331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333" b="0">
                <a:latin typeface="+mn-lt"/>
              </a:defRPr>
            </a:lvl1pPr>
          </a:lstStyle>
          <a:p>
            <a:pPr>
              <a:defRPr/>
            </a:pPr>
            <a:fld id="{05312E7F-2611-4728-B972-466114133DA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F28DAC-47CA-4238-B9F1-76C70EC7D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79400"/>
            <a:ext cx="11582400" cy="254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112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4800" y="6477001"/>
            <a:ext cx="2069288" cy="24341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06.01.2022</a:t>
            </a:r>
            <a:endParaRPr lang="en-US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3200" y="6477001"/>
            <a:ext cx="6705600" cy="24341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855200" y="6477000"/>
            <a:ext cx="1224331" cy="243840"/>
          </a:xfrm>
          <a:ln/>
        </p:spPr>
        <p:txBody>
          <a:bodyPr/>
          <a:lstStyle>
            <a:lvl1pPr>
              <a:defRPr baseline="0"/>
            </a:lvl1pPr>
          </a:lstStyle>
          <a:p>
            <a:pPr>
              <a:defRPr/>
            </a:pPr>
            <a:fld id="{05F9DB35-535E-4362-9AD8-1A88F11A6F8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E3F6202-E366-4F92-9E85-298E0BD81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685800"/>
            <a:ext cx="11582400" cy="5689600"/>
          </a:xfrm>
          <a:prstGeom prst="rect">
            <a:avLst/>
          </a:prstGeom>
        </p:spPr>
        <p:txBody>
          <a:bodyPr/>
          <a:lstStyle>
            <a:lvl1pPr marL="457189" indent="-457189">
              <a:spcBef>
                <a:spcPts val="0"/>
              </a:spcBef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1066773" indent="-457189">
              <a:spcBef>
                <a:spcPts val="0"/>
              </a:spcBef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600160" indent="-380990">
              <a:spcBef>
                <a:spcPts val="0"/>
              </a:spcBef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2209745" indent="-380990">
              <a:spcBef>
                <a:spcPts val="0"/>
              </a:spcBef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2819330" indent="-380990">
              <a:spcBef>
                <a:spcPts val="0"/>
              </a:spcBef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817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492432"/>
            <a:ext cx="2069288" cy="24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333" b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06.01.2022</a:t>
            </a:r>
            <a:endParaRPr lang="en-US" dirty="0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492432"/>
            <a:ext cx="6705600" cy="24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333" b="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855200" y="6492431"/>
            <a:ext cx="1224331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333" b="0">
                <a:latin typeface="+mn-lt"/>
              </a:defRPr>
            </a:lvl1pPr>
          </a:lstStyle>
          <a:p>
            <a:pPr>
              <a:defRPr/>
            </a:pPr>
            <a:fld id="{05312E7F-2611-4728-B972-466114133DA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79400"/>
            <a:ext cx="115824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grpSp>
        <p:nvGrpSpPr>
          <p:cNvPr id="1032" name="Group 14"/>
          <p:cNvGrpSpPr>
            <a:grpSpLocks/>
          </p:cNvGrpSpPr>
          <p:nvPr/>
        </p:nvGrpSpPr>
        <p:grpSpPr bwMode="auto">
          <a:xfrm>
            <a:off x="11485931" y="6587795"/>
            <a:ext cx="493184" cy="119923"/>
            <a:chOff x="5232" y="4080"/>
            <a:chExt cx="329" cy="8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5232" y="4080"/>
              <a:ext cx="80" cy="8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/>
            </a:p>
          </p:txBody>
        </p:sp>
        <p:sp>
          <p:nvSpPr>
            <p:cNvPr id="14" name="Oval 10"/>
            <p:cNvSpPr>
              <a:spLocks noChangeArrowheads="1"/>
            </p:cNvSpPr>
            <p:nvPr/>
          </p:nvSpPr>
          <p:spPr bwMode="auto">
            <a:xfrm>
              <a:off x="5356" y="4080"/>
              <a:ext cx="81" cy="8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/>
            </a:p>
          </p:txBody>
        </p:sp>
        <p:sp>
          <p:nvSpPr>
            <p:cNvPr id="15" name="Oval 11"/>
            <p:cNvSpPr>
              <a:spLocks noChangeArrowheads="1"/>
            </p:cNvSpPr>
            <p:nvPr/>
          </p:nvSpPr>
          <p:spPr bwMode="auto">
            <a:xfrm>
              <a:off x="5481" y="4080"/>
              <a:ext cx="80" cy="8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9300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67" b="1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Myriad Pro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Myriad Pro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Myriad Pro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Myriad Pro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Myriad Pro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Myriad Pro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Myriad Pro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Myriad Pro" pitchFamily="34" charset="0"/>
        </a:defRPr>
      </a:lvl9pPr>
    </p:titleStyle>
    <p:bodyStyle>
      <a:lvl1pPr marL="457189" indent="-457189" algn="l" rtl="0" eaLnBrk="1" fontAlgn="base" hangingPunct="1">
        <a:spcBef>
          <a:spcPts val="0"/>
        </a:spcBef>
        <a:spcAft>
          <a:spcPct val="0"/>
        </a:spcAft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1" fontAlgn="base" hangingPunct="1">
        <a:spcBef>
          <a:spcPts val="0"/>
        </a:spcBef>
        <a:spcAft>
          <a:spcPct val="0"/>
        </a:spcAft>
        <a:buChar char="–"/>
        <a:defRPr sz="2400">
          <a:solidFill>
            <a:srgbClr val="777777"/>
          </a:solidFill>
          <a:latin typeface="+mn-lt"/>
        </a:defRPr>
      </a:lvl2pPr>
      <a:lvl3pPr marL="1523962" indent="-304792" algn="l" rtl="0" eaLnBrk="1" fontAlgn="base" hangingPunct="1">
        <a:spcBef>
          <a:spcPts val="0"/>
        </a:spcBef>
        <a:spcAft>
          <a:spcPct val="0"/>
        </a:spcAft>
        <a:buChar char="•"/>
        <a:defRPr sz="2133">
          <a:solidFill>
            <a:srgbClr val="777777"/>
          </a:solidFill>
          <a:latin typeface="+mn-lt"/>
        </a:defRPr>
      </a:lvl3pPr>
      <a:lvl4pPr marL="2133547" indent="-304792" algn="l" rtl="0" eaLnBrk="1" fontAlgn="base" hangingPunct="1">
        <a:spcBef>
          <a:spcPts val="0"/>
        </a:spcBef>
        <a:spcAft>
          <a:spcPct val="0"/>
        </a:spcAft>
        <a:buChar char="–"/>
        <a:defRPr sz="1867">
          <a:solidFill>
            <a:srgbClr val="777777"/>
          </a:solidFill>
          <a:latin typeface="+mn-lt"/>
        </a:defRPr>
      </a:lvl4pPr>
      <a:lvl5pPr marL="2743131" indent="-304792" algn="l" rtl="0" eaLnBrk="1" fontAlgn="base" hangingPunct="1">
        <a:spcBef>
          <a:spcPts val="0"/>
        </a:spcBef>
        <a:spcAft>
          <a:spcPct val="0"/>
        </a:spcAft>
        <a:buChar char="»"/>
        <a:defRPr sz="1867">
          <a:solidFill>
            <a:srgbClr val="777777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777777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777777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777777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777777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8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oxima Nova"/>
              <a:buNone/>
              <a:defRPr sz="30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Proxima Nova"/>
              <a:buChar char="●"/>
              <a:defRPr sz="1800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roxima Nova"/>
              <a:buChar char="○"/>
              <a:defRPr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roxima Nova"/>
              <a:buChar char="■"/>
              <a:defRPr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roxima Nova"/>
              <a:buChar char="●"/>
              <a:defRPr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roxima Nova"/>
              <a:buChar char="○"/>
              <a:defRPr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roxima Nova"/>
              <a:buChar char="■"/>
              <a:defRPr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roxima Nova"/>
              <a:buChar char="●"/>
              <a:defRPr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roxima Nova"/>
              <a:buChar char="○"/>
              <a:defRPr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Proxima Nova"/>
              <a:buChar char="■"/>
              <a:defRPr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044799" y="613944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333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333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333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333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333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333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333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333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>
              <a:defRPr/>
            </a:pPr>
            <a:fld id="{05312E7F-2611-4728-B972-466114133DA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9150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hf sldNum="0"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B692C-F224-4D4F-B313-DAF59E2717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UNI Campus Master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7CE9B-5302-4FB7-9ECB-C5A89C1738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Presentation to the Board of Regents</a:t>
            </a:r>
          </a:p>
          <a:p>
            <a:r>
              <a:rPr lang="en-US" sz="2400" dirty="0"/>
              <a:t>November 9, 2022</a:t>
            </a:r>
          </a:p>
          <a:p>
            <a:r>
              <a:rPr lang="en-US" sz="1800" dirty="0"/>
              <a:t>Mike </a:t>
            </a:r>
            <a:r>
              <a:rPr lang="en-US" sz="1800" dirty="0" err="1"/>
              <a:t>Zwanziger</a:t>
            </a:r>
            <a:r>
              <a:rPr lang="en-US" sz="1800" dirty="0"/>
              <a:t>, Assistant Vice President &amp; Director of Facilities Management</a:t>
            </a:r>
          </a:p>
        </p:txBody>
      </p:sp>
    </p:spTree>
    <p:extLst>
      <p:ext uri="{BB962C8B-B14F-4D97-AF65-F5344CB8AC3E}">
        <p14:creationId xmlns:p14="http://schemas.microsoft.com/office/powerpoint/2010/main" val="1842785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6EEF4-2A06-4202-87E9-E2B6B2910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Reinvest in Infrastructure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8F25B-5D91-4554-8FDB-A348A726C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3747326" cy="4555200"/>
          </a:xfrm>
        </p:spPr>
        <p:txBody>
          <a:bodyPr/>
          <a:lstStyle/>
          <a:p>
            <a:pPr marL="186262" indent="0">
              <a:buNone/>
            </a:pPr>
            <a:r>
              <a:rPr lang="en-US" sz="1600" dirty="0"/>
              <a:t>Gallagher </a:t>
            </a:r>
            <a:r>
              <a:rPr lang="en-US" sz="1600" dirty="0" err="1"/>
              <a:t>Bluedorn</a:t>
            </a:r>
            <a:r>
              <a:rPr lang="en-US" sz="1600" dirty="0"/>
              <a:t> Performing Arts Center</a:t>
            </a:r>
          </a:p>
          <a:p>
            <a:pPr marL="186262" indent="0">
              <a:buNone/>
            </a:pPr>
            <a:endParaRPr lang="en-US" sz="1600" dirty="0"/>
          </a:p>
          <a:p>
            <a:pPr marL="186262" indent="0">
              <a:buNone/>
            </a:pPr>
            <a:r>
              <a:rPr lang="en-US" sz="1600" dirty="0"/>
              <a:t>Gilchrist Hall</a:t>
            </a:r>
          </a:p>
          <a:p>
            <a:pPr marL="186262" indent="0">
              <a:buNone/>
            </a:pPr>
            <a:endParaRPr lang="en-US" sz="1600" dirty="0"/>
          </a:p>
          <a:p>
            <a:pPr marL="186262" indent="0">
              <a:buNone/>
            </a:pPr>
            <a:endParaRPr lang="en-US" sz="1600" dirty="0"/>
          </a:p>
          <a:p>
            <a:pPr marL="186262" indent="0">
              <a:buNone/>
            </a:pPr>
            <a:r>
              <a:rPr lang="en-US" sz="1600" dirty="0" err="1"/>
              <a:t>Kamerick</a:t>
            </a:r>
            <a:r>
              <a:rPr lang="en-US" sz="1600" dirty="0"/>
              <a:t> Arts Building</a:t>
            </a:r>
          </a:p>
          <a:p>
            <a:pPr marL="186262" indent="0">
              <a:buNone/>
            </a:pPr>
            <a:endParaRPr lang="en-US" sz="1600" dirty="0"/>
          </a:p>
          <a:p>
            <a:pPr marL="186262" indent="0">
              <a:buNone/>
            </a:pPr>
            <a:endParaRPr lang="en-US" sz="1600" dirty="0"/>
          </a:p>
          <a:p>
            <a:pPr marL="186262" indent="0">
              <a:buNone/>
            </a:pPr>
            <a:endParaRPr lang="en-US" sz="1600" dirty="0"/>
          </a:p>
          <a:p>
            <a:pPr marL="186262" indent="0">
              <a:buNone/>
            </a:pPr>
            <a:endParaRPr lang="en-US" sz="1600" dirty="0"/>
          </a:p>
          <a:p>
            <a:pPr marL="186262" indent="0">
              <a:buNone/>
            </a:pPr>
            <a:r>
              <a:rPr lang="en-US" sz="1600" dirty="0"/>
              <a:t>Latham Hall</a:t>
            </a:r>
          </a:p>
          <a:p>
            <a:pPr marL="186262" indent="0">
              <a:buNone/>
            </a:pPr>
            <a:endParaRPr lang="en-US" sz="1600" dirty="0"/>
          </a:p>
          <a:p>
            <a:pPr marL="186262" indent="0">
              <a:buNone/>
            </a:pPr>
            <a:endParaRPr lang="en-US" sz="1600" dirty="0"/>
          </a:p>
          <a:p>
            <a:pPr marL="186262" indent="0">
              <a:buNone/>
            </a:pPr>
            <a:r>
              <a:rPr lang="en-US" sz="1600" dirty="0"/>
              <a:t>Nielsen Field House</a:t>
            </a:r>
          </a:p>
          <a:p>
            <a:pPr marL="186262" indent="0">
              <a:buNone/>
            </a:pPr>
            <a:endParaRPr lang="en-US" sz="1600" dirty="0"/>
          </a:p>
          <a:p>
            <a:pPr marL="186262" indent="0">
              <a:buNone/>
            </a:pPr>
            <a:endParaRPr lang="en-US" sz="1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948CD-1EB4-45C5-BD0B-29BB8E512BC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251158" y="1536631"/>
            <a:ext cx="4347410" cy="4555200"/>
          </a:xfrm>
        </p:spPr>
        <p:txBody>
          <a:bodyPr/>
          <a:lstStyle/>
          <a:p>
            <a:r>
              <a:rPr lang="en-US" sz="1600" dirty="0"/>
              <a:t>Roof Replacement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Roof Replacement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ADA</a:t>
            </a:r>
          </a:p>
          <a:p>
            <a:r>
              <a:rPr lang="en-US" sz="1600" dirty="0"/>
              <a:t>Roof Replacement</a:t>
            </a:r>
          </a:p>
          <a:p>
            <a:r>
              <a:rPr lang="en-US" sz="1600" dirty="0"/>
              <a:t>Windows</a:t>
            </a:r>
          </a:p>
          <a:p>
            <a:r>
              <a:rPr lang="en-US" sz="1600" dirty="0"/>
              <a:t>HVAC</a:t>
            </a:r>
          </a:p>
          <a:p>
            <a:endParaRPr lang="en-US" sz="1600" dirty="0"/>
          </a:p>
          <a:p>
            <a:r>
              <a:rPr lang="en-US" sz="1600" dirty="0"/>
              <a:t>Envelope Repairs</a:t>
            </a:r>
          </a:p>
          <a:p>
            <a:r>
              <a:rPr lang="en-US" sz="1600" dirty="0"/>
              <a:t>Window Replacement</a:t>
            </a:r>
          </a:p>
          <a:p>
            <a:endParaRPr lang="en-US" sz="1600" dirty="0"/>
          </a:p>
          <a:p>
            <a:r>
              <a:rPr lang="en-US" sz="1600" dirty="0"/>
              <a:t>Roof Replacement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F5DD9C-5F85-4F16-877D-189A00212209}"/>
              </a:ext>
            </a:extLst>
          </p:cNvPr>
          <p:cNvSpPr txBox="1"/>
          <p:nvPr/>
        </p:nvSpPr>
        <p:spPr>
          <a:xfrm>
            <a:off x="6729664" y="1540642"/>
            <a:ext cx="186890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$1,700,000</a:t>
            </a:r>
          </a:p>
          <a:p>
            <a:pPr algn="r"/>
            <a:endParaRPr lang="en-US" sz="1600" dirty="0"/>
          </a:p>
          <a:p>
            <a:pPr algn="r"/>
            <a:endParaRPr lang="en-US" sz="1600" dirty="0"/>
          </a:p>
          <a:p>
            <a:pPr algn="r"/>
            <a:r>
              <a:rPr lang="en-US" sz="1600" dirty="0"/>
              <a:t>$950,000</a:t>
            </a:r>
          </a:p>
          <a:p>
            <a:pPr algn="r"/>
            <a:endParaRPr lang="en-US" sz="1600" dirty="0"/>
          </a:p>
          <a:p>
            <a:pPr algn="r"/>
            <a:endParaRPr lang="en-US" sz="1600" dirty="0"/>
          </a:p>
          <a:p>
            <a:pPr algn="r"/>
            <a:endParaRPr lang="en-US" sz="1600" dirty="0"/>
          </a:p>
          <a:p>
            <a:pPr algn="r"/>
            <a:r>
              <a:rPr lang="en-US" sz="1600" dirty="0"/>
              <a:t>$4,210,000</a:t>
            </a:r>
          </a:p>
          <a:p>
            <a:pPr algn="r"/>
            <a:endParaRPr lang="en-US" sz="1600" dirty="0"/>
          </a:p>
          <a:p>
            <a:pPr algn="r"/>
            <a:endParaRPr lang="en-US" sz="1600" dirty="0"/>
          </a:p>
          <a:p>
            <a:pPr algn="r"/>
            <a:endParaRPr lang="en-US" sz="1600" dirty="0"/>
          </a:p>
          <a:p>
            <a:pPr algn="r"/>
            <a:endParaRPr lang="en-US" sz="1600" dirty="0"/>
          </a:p>
          <a:p>
            <a:pPr algn="r"/>
            <a:endParaRPr lang="en-US" sz="1600" dirty="0"/>
          </a:p>
          <a:p>
            <a:pPr algn="r"/>
            <a:r>
              <a:rPr lang="en-US" sz="1600" dirty="0"/>
              <a:t>$1,500,000</a:t>
            </a:r>
          </a:p>
          <a:p>
            <a:pPr algn="r"/>
            <a:endParaRPr lang="en-US" sz="1600" dirty="0"/>
          </a:p>
          <a:p>
            <a:pPr algn="r"/>
            <a:endParaRPr lang="en-US" sz="1600" dirty="0"/>
          </a:p>
          <a:p>
            <a:pPr algn="r"/>
            <a:r>
              <a:rPr lang="en-US" sz="1600" dirty="0"/>
              <a:t>$500,000</a:t>
            </a:r>
          </a:p>
          <a:p>
            <a:pPr algn="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05BC99-0243-4030-B749-3C79E2B86DFD}"/>
              </a:ext>
            </a:extLst>
          </p:cNvPr>
          <p:cNvCxnSpPr>
            <a:cxnSpLocks/>
          </p:cNvCxnSpPr>
          <p:nvPr/>
        </p:nvCxnSpPr>
        <p:spPr>
          <a:xfrm flipH="1">
            <a:off x="415600" y="2261937"/>
            <a:ext cx="109326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75CBD6-7DD4-4AA5-BDBC-563DA08F4495}"/>
              </a:ext>
            </a:extLst>
          </p:cNvPr>
          <p:cNvCxnSpPr>
            <a:cxnSpLocks/>
          </p:cNvCxnSpPr>
          <p:nvPr/>
        </p:nvCxnSpPr>
        <p:spPr>
          <a:xfrm flipH="1">
            <a:off x="497303" y="3106291"/>
            <a:ext cx="109326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E6BB65-E36F-455D-9845-8085573D18FB}"/>
              </a:ext>
            </a:extLst>
          </p:cNvPr>
          <p:cNvCxnSpPr>
            <a:cxnSpLocks/>
          </p:cNvCxnSpPr>
          <p:nvPr/>
        </p:nvCxnSpPr>
        <p:spPr>
          <a:xfrm flipH="1">
            <a:off x="497303" y="4572000"/>
            <a:ext cx="109326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050A37-DD1F-416C-A488-9D16D2D3C11B}"/>
              </a:ext>
            </a:extLst>
          </p:cNvPr>
          <p:cNvCxnSpPr>
            <a:cxnSpLocks/>
          </p:cNvCxnSpPr>
          <p:nvPr/>
        </p:nvCxnSpPr>
        <p:spPr>
          <a:xfrm flipH="1">
            <a:off x="497303" y="5414211"/>
            <a:ext cx="109326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344E4AF-1065-4544-9571-1AFBBDFDE5BA}"/>
              </a:ext>
            </a:extLst>
          </p:cNvPr>
          <p:cNvSpPr txBox="1"/>
          <p:nvPr/>
        </p:nvSpPr>
        <p:spPr>
          <a:xfrm>
            <a:off x="8807116" y="1536631"/>
            <a:ext cx="262288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GBPAC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Music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Numerous student support programs and 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Applied Human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Earth &amp; Environmental Sciences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Child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Military Science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BFE5FD-01E4-46A8-97DF-9ECD79280316}"/>
              </a:ext>
            </a:extLst>
          </p:cNvPr>
          <p:cNvSpPr txBox="1"/>
          <p:nvPr/>
        </p:nvSpPr>
        <p:spPr>
          <a:xfrm>
            <a:off x="553451" y="1251602"/>
            <a:ext cx="1105301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Building					Scope		          Estimate	      Programs Impacted</a:t>
            </a:r>
          </a:p>
        </p:txBody>
      </p:sp>
    </p:spTree>
    <p:extLst>
      <p:ext uri="{BB962C8B-B14F-4D97-AF65-F5344CB8AC3E}">
        <p14:creationId xmlns:p14="http://schemas.microsoft.com/office/powerpoint/2010/main" val="3894816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6EEF4-2A06-4202-87E9-E2B6B2910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Reinvest in Infrastructure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8F25B-5D91-4554-8FDB-A348A726C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3747326" cy="4555200"/>
          </a:xfrm>
        </p:spPr>
        <p:txBody>
          <a:bodyPr/>
          <a:lstStyle/>
          <a:p>
            <a:pPr marL="186262" indent="0">
              <a:buNone/>
            </a:pPr>
            <a:r>
              <a:rPr lang="en-US" sz="1600" dirty="0"/>
              <a:t>Rod Library</a:t>
            </a:r>
          </a:p>
          <a:p>
            <a:pPr marL="186262" indent="0">
              <a:buNone/>
            </a:pPr>
            <a:endParaRPr lang="en-US" sz="1600" dirty="0"/>
          </a:p>
          <a:p>
            <a:pPr marL="186262" indent="0">
              <a:buNone/>
            </a:pPr>
            <a:r>
              <a:rPr lang="en-US" sz="1600" dirty="0"/>
              <a:t>Schindler Education Center</a:t>
            </a:r>
          </a:p>
          <a:p>
            <a:pPr marL="186262" indent="0">
              <a:buNone/>
            </a:pPr>
            <a:endParaRPr lang="en-US" sz="1600" dirty="0"/>
          </a:p>
          <a:p>
            <a:pPr marL="186262" indent="0">
              <a:buNone/>
            </a:pPr>
            <a:r>
              <a:rPr lang="en-US" sz="1600" dirty="0" err="1"/>
              <a:t>Seerley</a:t>
            </a:r>
            <a:r>
              <a:rPr lang="en-US" sz="1600" dirty="0"/>
              <a:t> Hall</a:t>
            </a:r>
          </a:p>
          <a:p>
            <a:pPr marL="186262" indent="0">
              <a:buNone/>
            </a:pPr>
            <a:endParaRPr lang="en-US" sz="1600" dirty="0"/>
          </a:p>
          <a:p>
            <a:pPr marL="186262" indent="0">
              <a:buNone/>
            </a:pPr>
            <a:endParaRPr lang="en-US" sz="1600" dirty="0"/>
          </a:p>
          <a:p>
            <a:pPr marL="186262" indent="0">
              <a:buNone/>
            </a:pPr>
            <a:r>
              <a:rPr lang="en-US" sz="1600" dirty="0"/>
              <a:t>Strayer Wood Theatre</a:t>
            </a:r>
          </a:p>
          <a:p>
            <a:pPr marL="186262" indent="0">
              <a:buNone/>
            </a:pPr>
            <a:endParaRPr lang="en-US" sz="1600" dirty="0"/>
          </a:p>
          <a:p>
            <a:pPr marL="186262" indent="0">
              <a:buNone/>
            </a:pPr>
            <a:endParaRPr lang="en-US" sz="1600" dirty="0"/>
          </a:p>
          <a:p>
            <a:pPr marL="186262" indent="0">
              <a:buNone/>
            </a:pPr>
            <a:endParaRPr lang="en-US" sz="1600" dirty="0"/>
          </a:p>
          <a:p>
            <a:pPr marL="186262" indent="0">
              <a:buNone/>
            </a:pPr>
            <a:r>
              <a:rPr lang="en-US" sz="1600" dirty="0"/>
              <a:t>Wellness Recreation Center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948CD-1EB4-45C5-BD0B-29BB8E512BC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251158" y="1536631"/>
            <a:ext cx="4347410" cy="4555200"/>
          </a:xfrm>
        </p:spPr>
        <p:txBody>
          <a:bodyPr/>
          <a:lstStyle/>
          <a:p>
            <a:r>
              <a:rPr lang="en-US" sz="1600" dirty="0"/>
              <a:t>Roof Replacement</a:t>
            </a:r>
          </a:p>
          <a:p>
            <a:endParaRPr lang="en-US" sz="1600" dirty="0"/>
          </a:p>
          <a:p>
            <a:r>
              <a:rPr lang="en-US" sz="1600" dirty="0"/>
              <a:t>Roof Replacement</a:t>
            </a:r>
          </a:p>
          <a:p>
            <a:endParaRPr lang="en-US" sz="1600" dirty="0"/>
          </a:p>
          <a:p>
            <a:r>
              <a:rPr lang="en-US" sz="1600" dirty="0"/>
              <a:t>HVAC</a:t>
            </a:r>
          </a:p>
          <a:p>
            <a:r>
              <a:rPr lang="en-US" sz="1600" dirty="0"/>
              <a:t>Control Systems</a:t>
            </a:r>
          </a:p>
          <a:p>
            <a:endParaRPr lang="en-US" sz="1600" dirty="0"/>
          </a:p>
          <a:p>
            <a:r>
              <a:rPr lang="en-US" sz="1600" dirty="0"/>
              <a:t>HVAC</a:t>
            </a:r>
          </a:p>
          <a:p>
            <a:r>
              <a:rPr lang="en-US" sz="1600" dirty="0"/>
              <a:t>Control Systems</a:t>
            </a:r>
          </a:p>
          <a:p>
            <a:r>
              <a:rPr lang="en-US" sz="1600" dirty="0"/>
              <a:t>Roof Replacement</a:t>
            </a:r>
          </a:p>
          <a:p>
            <a:endParaRPr lang="en-US" sz="1600" dirty="0"/>
          </a:p>
          <a:p>
            <a:r>
              <a:rPr lang="en-US" sz="1600" dirty="0"/>
              <a:t>Roof Replacement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F5DD9C-5F85-4F16-877D-189A00212209}"/>
              </a:ext>
            </a:extLst>
          </p:cNvPr>
          <p:cNvSpPr txBox="1"/>
          <p:nvPr/>
        </p:nvSpPr>
        <p:spPr>
          <a:xfrm>
            <a:off x="6729664" y="1536631"/>
            <a:ext cx="186890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$2,500,000</a:t>
            </a:r>
          </a:p>
          <a:p>
            <a:pPr algn="r"/>
            <a:endParaRPr lang="en-US" sz="1600" dirty="0"/>
          </a:p>
          <a:p>
            <a:pPr algn="r"/>
            <a:r>
              <a:rPr lang="en-US" sz="1600" dirty="0"/>
              <a:t>$4,210,000</a:t>
            </a:r>
          </a:p>
          <a:p>
            <a:pPr algn="r"/>
            <a:endParaRPr lang="en-US" sz="1600" dirty="0"/>
          </a:p>
          <a:p>
            <a:pPr algn="r"/>
            <a:endParaRPr lang="en-US" sz="1600" dirty="0"/>
          </a:p>
          <a:p>
            <a:pPr algn="r"/>
            <a:r>
              <a:rPr lang="en-US" sz="1600" dirty="0"/>
              <a:t>$975,000</a:t>
            </a:r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r>
              <a:rPr lang="en-US" dirty="0"/>
              <a:t>$4,740,000</a:t>
            </a:r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r>
              <a:rPr lang="en-US" dirty="0"/>
              <a:t>$700,000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05BC99-0243-4030-B749-3C79E2B86DFD}"/>
              </a:ext>
            </a:extLst>
          </p:cNvPr>
          <p:cNvCxnSpPr>
            <a:cxnSpLocks/>
          </p:cNvCxnSpPr>
          <p:nvPr/>
        </p:nvCxnSpPr>
        <p:spPr>
          <a:xfrm flipH="1">
            <a:off x="415600" y="2021305"/>
            <a:ext cx="109326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75CBD6-7DD4-4AA5-BDBC-563DA08F4495}"/>
              </a:ext>
            </a:extLst>
          </p:cNvPr>
          <p:cNvCxnSpPr>
            <a:cxnSpLocks/>
          </p:cNvCxnSpPr>
          <p:nvPr/>
        </p:nvCxnSpPr>
        <p:spPr>
          <a:xfrm flipH="1">
            <a:off x="415600" y="2618873"/>
            <a:ext cx="109326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E6BB65-E36F-455D-9845-8085573D18FB}"/>
              </a:ext>
            </a:extLst>
          </p:cNvPr>
          <p:cNvCxnSpPr>
            <a:cxnSpLocks/>
          </p:cNvCxnSpPr>
          <p:nvPr/>
        </p:nvCxnSpPr>
        <p:spPr>
          <a:xfrm flipH="1">
            <a:off x="497305" y="3429000"/>
            <a:ext cx="109326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126D80-9FD6-417F-BE88-F934FDD2B443}"/>
              </a:ext>
            </a:extLst>
          </p:cNvPr>
          <p:cNvCxnSpPr>
            <a:cxnSpLocks/>
          </p:cNvCxnSpPr>
          <p:nvPr/>
        </p:nvCxnSpPr>
        <p:spPr>
          <a:xfrm flipH="1">
            <a:off x="497305" y="4572000"/>
            <a:ext cx="109326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8A53BA7-2159-445D-967C-B3F0DB2D662D}"/>
              </a:ext>
            </a:extLst>
          </p:cNvPr>
          <p:cNvSpPr txBox="1"/>
          <p:nvPr/>
        </p:nvSpPr>
        <p:spPr>
          <a:xfrm>
            <a:off x="8807116" y="1536631"/>
            <a:ext cx="2622882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Numerous library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Numerous Education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University 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Theatre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Health, Recreation and Community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Kinesiology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Recreation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COE Student Advising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50D1D3-31D8-481E-A2DF-409FA67356B8}"/>
              </a:ext>
            </a:extLst>
          </p:cNvPr>
          <p:cNvSpPr txBox="1"/>
          <p:nvPr/>
        </p:nvSpPr>
        <p:spPr>
          <a:xfrm>
            <a:off x="553451" y="1251602"/>
            <a:ext cx="1105301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Building					Scope		          Estimate	      Programs Impacted</a:t>
            </a:r>
          </a:p>
        </p:txBody>
      </p:sp>
    </p:spTree>
    <p:extLst>
      <p:ext uri="{BB962C8B-B14F-4D97-AF65-F5344CB8AC3E}">
        <p14:creationId xmlns:p14="http://schemas.microsoft.com/office/powerpoint/2010/main" val="2398871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185D6-A59A-4DF8-B682-9705614BA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Renew Program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60BE5-3BE0-4E3F-992E-B0C098E87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211179"/>
            <a:ext cx="6257916" cy="5261810"/>
          </a:xfrm>
        </p:spPr>
        <p:txBody>
          <a:bodyPr/>
          <a:lstStyle/>
          <a:p>
            <a:r>
              <a:rPr lang="en-US" dirty="0"/>
              <a:t>Meet the statutory mission as a comprehensive university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Strengthen the educational, social, cultural and economic development of Iowa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Conduct programs in the liberal and vocational arts and sciences</a:t>
            </a:r>
          </a:p>
          <a:p>
            <a:r>
              <a:rPr lang="en-US" dirty="0"/>
              <a:t>Address the impacts of Academic Positioning pathways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Health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Educator Preparation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Data science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Business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Applied Engineering</a:t>
            </a:r>
          </a:p>
          <a:p>
            <a:r>
              <a:rPr lang="en-US" dirty="0"/>
              <a:t>Maximize return on investment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Schindler Education Center (2017) 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Applied Engineering Building (2024)</a:t>
            </a:r>
            <a:endParaRPr lang="en-US" dirty="0"/>
          </a:p>
          <a:p>
            <a:pPr marL="152396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9C0C47-49AB-495B-B930-23CDC4E6A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433" y="1008967"/>
            <a:ext cx="3712338" cy="46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31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0D301-5B3B-4CFE-8100-8103A8E2E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Renew Program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5C81A-D443-4BE8-AD05-B82CF6B0E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291389"/>
            <a:ext cx="4605579" cy="4800444"/>
          </a:xfrm>
        </p:spPr>
        <p:txBody>
          <a:bodyPr/>
          <a:lstStyle/>
          <a:p>
            <a:pPr marL="152396" indent="0">
              <a:buNone/>
            </a:pPr>
            <a:r>
              <a:rPr lang="en-US" dirty="0"/>
              <a:t>Responding to Academic Initiatives</a:t>
            </a:r>
          </a:p>
          <a:p>
            <a:r>
              <a:rPr lang="en-US" dirty="0"/>
              <a:t>Academic Positioning</a:t>
            </a:r>
          </a:p>
          <a:p>
            <a:pPr lvl="1">
              <a:spcBef>
                <a:spcPts val="0"/>
              </a:spcBef>
            </a:pPr>
            <a:r>
              <a:rPr lang="en-US" dirty="0"/>
              <a:t>Interdisciplinary</a:t>
            </a:r>
          </a:p>
          <a:p>
            <a:pPr lvl="1">
              <a:spcBef>
                <a:spcPts val="0"/>
              </a:spcBef>
            </a:pPr>
            <a:r>
              <a:rPr lang="en-US" dirty="0"/>
              <a:t>Responsive to changing program demands</a:t>
            </a:r>
          </a:p>
          <a:p>
            <a:r>
              <a:rPr lang="en-US" dirty="0"/>
              <a:t>Hubs are organized around</a:t>
            </a:r>
          </a:p>
          <a:p>
            <a:pPr lvl="1">
              <a:spcBef>
                <a:spcPts val="0"/>
              </a:spcBef>
            </a:pPr>
            <a:r>
              <a:rPr lang="en-US" dirty="0"/>
              <a:t>Health</a:t>
            </a:r>
          </a:p>
          <a:p>
            <a:pPr lvl="1">
              <a:spcBef>
                <a:spcPts val="0"/>
              </a:spcBef>
            </a:pPr>
            <a:r>
              <a:rPr lang="en-US" dirty="0"/>
              <a:t>Performing Arts</a:t>
            </a:r>
          </a:p>
          <a:p>
            <a:pPr lvl="1">
              <a:spcBef>
                <a:spcPts val="0"/>
              </a:spcBef>
            </a:pPr>
            <a:r>
              <a:rPr lang="en-US" dirty="0"/>
              <a:t>Data Sciences</a:t>
            </a:r>
          </a:p>
          <a:p>
            <a:pPr lvl="1">
              <a:spcBef>
                <a:spcPts val="0"/>
              </a:spcBef>
            </a:pPr>
            <a:r>
              <a:rPr lang="en-US" dirty="0"/>
              <a:t>STEM</a:t>
            </a:r>
          </a:p>
          <a:p>
            <a:pPr lvl="1">
              <a:spcBef>
                <a:spcPts val="0"/>
              </a:spcBef>
            </a:pPr>
            <a:r>
              <a:rPr lang="en-US" dirty="0"/>
              <a:t>Environment and Sustainability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27DA3C-C821-454A-B111-3E2C2B3AE133}"/>
              </a:ext>
            </a:extLst>
          </p:cNvPr>
          <p:cNvSpPr txBox="1"/>
          <p:nvPr/>
        </p:nvSpPr>
        <p:spPr>
          <a:xfrm>
            <a:off x="5267586" y="5996778"/>
            <a:ext cx="1993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Concept 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8C58A9-DD10-417F-B1DD-D1373D9A9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586" y="584223"/>
            <a:ext cx="6314814" cy="533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3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F3FCB-179B-46D8-B562-08B1CADA3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Right-Size Campus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1ECD1-BEF2-4006-8038-4C080F127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Analyze individual buildings on an ongoing basis and consolidate underutilized spaces</a:t>
            </a:r>
          </a:p>
          <a:p>
            <a:r>
              <a:rPr lang="en-US" dirty="0"/>
              <a:t>Identify opportunities to advance programs through space efficiencies and improvements</a:t>
            </a:r>
          </a:p>
          <a:p>
            <a:r>
              <a:rPr lang="en-US" dirty="0"/>
              <a:t>Promote sharing of support spaces to minimize redundancy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Assess buildings that: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Require excessive facility renewal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Are functionally obsolete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Have significant code deficiencies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Recent Successes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Honors Program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International Programs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Applied Engineering Building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296D5D-288E-4BFD-AF14-3C20F898B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59055"/>
            <a:ext cx="5438775" cy="305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76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AE58C3-5DBB-4EC0-8E34-E61BE5C14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591" y="660079"/>
            <a:ext cx="5562507" cy="51964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6771F0-890A-4B78-B2A7-B84EA520D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9AE52-E1D5-486D-8229-30CBB1050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5415705" cy="455520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Housing inventory is primarily established for first and second year students, with an increasing number of transfer and upper-division returning students.</a:t>
            </a:r>
          </a:p>
          <a:p>
            <a:r>
              <a:rPr lang="en-US" dirty="0"/>
              <a:t>Housing Solutions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Continue to modernize housing to better serve student needs (</a:t>
            </a:r>
            <a:r>
              <a:rPr lang="en-US" dirty="0" err="1"/>
              <a:t>Noehren</a:t>
            </a:r>
            <a:r>
              <a:rPr lang="en-US" dirty="0"/>
              <a:t>)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Upgrade finishes and restrooms in select halls (Dancer)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Transition some housing toward suites and semi-suites (</a:t>
            </a:r>
            <a:r>
              <a:rPr lang="en-US" dirty="0" err="1"/>
              <a:t>Lawther</a:t>
            </a:r>
            <a:r>
              <a:rPr lang="en-US" dirty="0"/>
              <a:t>)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Provide more apartment based units (Panther Village)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903F9C-C7C4-43AA-927F-182A8E5F6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8359" y="1291391"/>
            <a:ext cx="3200222" cy="213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72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EC6A3-C43A-4F18-BF39-7141525E1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Athletics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041A2-6DCB-44FB-A314-F7C3CDFC6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4701832" cy="4555200"/>
          </a:xfrm>
        </p:spPr>
        <p:txBody>
          <a:bodyPr/>
          <a:lstStyle/>
          <a:p>
            <a:r>
              <a:rPr lang="en-US" dirty="0"/>
              <a:t>Anticipated needs have been studied</a:t>
            </a:r>
          </a:p>
          <a:p>
            <a:r>
              <a:rPr lang="en-US" dirty="0"/>
              <a:t>Recently completed projects include:</a:t>
            </a:r>
          </a:p>
          <a:p>
            <a:pPr lvl="1">
              <a:spcBef>
                <a:spcPts val="0"/>
              </a:spcBef>
            </a:pPr>
            <a:r>
              <a:rPr lang="en-US" dirty="0"/>
              <a:t>Football Team Room</a:t>
            </a:r>
          </a:p>
          <a:p>
            <a:pPr lvl="1">
              <a:spcBef>
                <a:spcPts val="0"/>
              </a:spcBef>
            </a:pPr>
            <a:r>
              <a:rPr lang="en-US" dirty="0"/>
              <a:t>Football Practice Field</a:t>
            </a:r>
          </a:p>
          <a:p>
            <a:pPr lvl="1">
              <a:spcBef>
                <a:spcPts val="0"/>
              </a:spcBef>
            </a:pPr>
            <a:r>
              <a:rPr lang="en-US" dirty="0"/>
              <a:t>Soccer Field </a:t>
            </a:r>
          </a:p>
          <a:p>
            <a:r>
              <a:rPr lang="en-US" dirty="0"/>
              <a:t>UNI Dome fabric roof replacement is underway</a:t>
            </a:r>
          </a:p>
          <a:p>
            <a:r>
              <a:rPr lang="en-US" dirty="0"/>
              <a:t>Next focus is based on the Capital Campaign</a:t>
            </a:r>
          </a:p>
          <a:p>
            <a:pPr lvl="1">
              <a:spcBef>
                <a:spcPts val="0"/>
              </a:spcBef>
            </a:pPr>
            <a:r>
              <a:rPr lang="en-US" dirty="0"/>
              <a:t>Dome modernization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Track modernization</a:t>
            </a:r>
          </a:p>
          <a:p>
            <a:r>
              <a:rPr lang="en-US" dirty="0"/>
              <a:t>Update outdoor and indoor practice facilities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95877D-0835-4DD9-B28F-B21E6AC67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171" y="488830"/>
            <a:ext cx="3242684" cy="54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06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A5C13-1855-4864-9267-913829E65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1D3D9-7110-45E4-9585-4BC1F55D37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accent2"/>
                </a:solidFill>
              </a:rPr>
              <a:t>Academic Positioning </a:t>
            </a:r>
            <a:r>
              <a:rPr lang="en-US" sz="2000" dirty="0"/>
              <a:t>effort is driving innovation at UNI </a:t>
            </a:r>
          </a:p>
          <a:p>
            <a:pPr lvl="1">
              <a:spcBef>
                <a:spcPts val="0"/>
              </a:spcBef>
            </a:pPr>
            <a:r>
              <a:rPr lang="en-US" sz="2067" dirty="0"/>
              <a:t>Cornerstone of this is to support Iowa’s workforce needs</a:t>
            </a:r>
          </a:p>
          <a:p>
            <a:r>
              <a:rPr lang="en-US" sz="2000" dirty="0"/>
              <a:t>UNI’s Campus Master Plan reflects these academic initiatives</a:t>
            </a:r>
          </a:p>
          <a:p>
            <a:pPr lvl="1">
              <a:spcBef>
                <a:spcPts val="0"/>
              </a:spcBef>
            </a:pPr>
            <a:r>
              <a:rPr lang="en-US" sz="2067" dirty="0">
                <a:solidFill>
                  <a:schemeClr val="accent2"/>
                </a:solidFill>
              </a:rPr>
              <a:t>Re-investing in infrastructure </a:t>
            </a:r>
          </a:p>
          <a:p>
            <a:pPr lvl="1">
              <a:spcBef>
                <a:spcPts val="0"/>
              </a:spcBef>
            </a:pPr>
            <a:r>
              <a:rPr lang="en-US" sz="2067" dirty="0">
                <a:solidFill>
                  <a:schemeClr val="accent2"/>
                </a:solidFill>
              </a:rPr>
              <a:t>Renewing program space</a:t>
            </a:r>
          </a:p>
          <a:p>
            <a:pPr lvl="1">
              <a:spcBef>
                <a:spcPts val="0"/>
              </a:spcBef>
            </a:pPr>
            <a:r>
              <a:rPr lang="en-US" sz="2067" dirty="0">
                <a:solidFill>
                  <a:schemeClr val="accent2"/>
                </a:solidFill>
              </a:rPr>
              <a:t>Right-sizing the campus</a:t>
            </a:r>
            <a:endParaRPr lang="en-US" sz="2067" dirty="0"/>
          </a:p>
          <a:p>
            <a:r>
              <a:rPr lang="en-US" sz="2000" dirty="0"/>
              <a:t>Continuous planning outcomes include new academic hubs that are shaping the campus of the future.</a:t>
            </a:r>
          </a:p>
          <a:p>
            <a:r>
              <a:rPr lang="en-US" sz="2000" dirty="0"/>
              <a:t>Campus auxiliaries are adapting to meet the needs of today’s students.</a:t>
            </a:r>
          </a:p>
        </p:txBody>
      </p:sp>
    </p:spTree>
    <p:extLst>
      <p:ext uri="{BB962C8B-B14F-4D97-AF65-F5344CB8AC3E}">
        <p14:creationId xmlns:p14="http://schemas.microsoft.com/office/powerpoint/2010/main" val="4237435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6844E30-7A4F-4DEA-A3FE-E1328E06F2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0160260-0025-4446-907D-8BA642CE8F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University of Northern Iowa</a:t>
            </a:r>
          </a:p>
          <a:p>
            <a:r>
              <a:rPr lang="en-US" dirty="0"/>
              <a:t>Campus Master Plan Update</a:t>
            </a:r>
          </a:p>
        </p:txBody>
      </p:sp>
    </p:spTree>
    <p:extLst>
      <p:ext uri="{BB962C8B-B14F-4D97-AF65-F5344CB8AC3E}">
        <p14:creationId xmlns:p14="http://schemas.microsoft.com/office/powerpoint/2010/main" val="1972210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48C6A-73F2-4913-A44D-D85DACCF4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D278F-8857-4E62-B985-F908FFB56A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Planning Process</a:t>
            </a:r>
          </a:p>
          <a:p>
            <a:r>
              <a:rPr lang="en-US" dirty="0"/>
              <a:t>Master Plan Vision, Goals and Objectives</a:t>
            </a:r>
          </a:p>
          <a:p>
            <a:r>
              <a:rPr lang="en-US" dirty="0"/>
              <a:t>The Existing Campus</a:t>
            </a:r>
          </a:p>
          <a:p>
            <a:r>
              <a:rPr lang="en-US" dirty="0"/>
              <a:t>Renew, Reinvest and Right-Size</a:t>
            </a:r>
          </a:p>
          <a:p>
            <a:r>
              <a:rPr lang="en-US" dirty="0"/>
              <a:t>Auxiliary Enterprises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257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34688-384F-4A15-8DB9-8ED97E3EC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Process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2D85B-BD38-44EA-AA97-21059DF571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 has an ongoing planning process where buildings and programs are continuously evaluated.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Space Audit/ Needs Analysis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Space planning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Academic alignment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Program test fits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Facilities assessments to identify maintenance needs</a:t>
            </a:r>
          </a:p>
          <a:p>
            <a:pPr lvl="2">
              <a:spcBef>
                <a:spcPts val="600"/>
              </a:spcBef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7B3686-3417-45C7-896B-53319F83209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443200" y="1865496"/>
            <a:ext cx="5333200" cy="3749241"/>
          </a:xfrm>
        </p:spPr>
        <p:txBody>
          <a:bodyPr/>
          <a:lstStyle/>
          <a:p>
            <a:r>
              <a:rPr lang="en-US" dirty="0"/>
              <a:t>Outcomes</a:t>
            </a:r>
          </a:p>
          <a:p>
            <a:pPr marL="1188720"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Campus Master Plan </a:t>
            </a:r>
          </a:p>
          <a:p>
            <a:pPr marL="1188720"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Micro-master plans</a:t>
            </a:r>
          </a:p>
          <a:p>
            <a:pPr marL="1188720"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Academic Strategic Plan</a:t>
            </a:r>
          </a:p>
          <a:p>
            <a:pPr marL="1188720"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Departmental program assessments</a:t>
            </a:r>
          </a:p>
          <a:p>
            <a:pPr marL="1188720"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Building space assessments</a:t>
            </a:r>
          </a:p>
          <a:p>
            <a:pPr marL="1188720"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Site development plans</a:t>
            </a:r>
          </a:p>
          <a:p>
            <a:pPr marL="1188720"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Transportation plan</a:t>
            </a:r>
          </a:p>
          <a:p>
            <a:pPr marL="1188720"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Infrastructure Master Plan</a:t>
            </a:r>
          </a:p>
          <a:p>
            <a:pPr marL="1188720" lvl="1">
              <a:lnSpc>
                <a:spcPct val="100000"/>
              </a:lnSpc>
              <a:spcBef>
                <a:spcPts val="600"/>
              </a:spcBef>
            </a:pPr>
            <a:endParaRPr lang="en-US" dirty="0"/>
          </a:p>
          <a:p>
            <a:pPr marL="1188720" lvl="1">
              <a:lnSpc>
                <a:spcPct val="100000"/>
              </a:lnSpc>
              <a:spcBef>
                <a:spcPts val="6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800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12BC7-67E4-45AB-AC78-F246832FC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Guiding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0AEEF-FA65-4F86-AF65-2B1E56281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5054758" cy="4555200"/>
          </a:xfrm>
        </p:spPr>
        <p:txBody>
          <a:bodyPr/>
          <a:lstStyle/>
          <a:p>
            <a:r>
              <a:rPr lang="en-US" dirty="0"/>
              <a:t>Concept of Concentric Zones from 1968 Campus Master Plan</a:t>
            </a:r>
          </a:p>
          <a:p>
            <a:r>
              <a:rPr lang="en-US" dirty="0"/>
              <a:t>Created a very walkable campus</a:t>
            </a:r>
          </a:p>
          <a:p>
            <a:r>
              <a:rPr lang="en-US" dirty="0"/>
              <a:t>Heart of campus centered on the Campanile, Library and Union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560AA8-D382-463F-91DF-CE04B11E50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4" t="11315" r="22696" b="34524"/>
          <a:stretch/>
        </p:blipFill>
        <p:spPr>
          <a:xfrm>
            <a:off x="5318101" y="1076158"/>
            <a:ext cx="6143983" cy="48826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E5658F-3A39-4DC7-9F7F-2FD05F56582D}"/>
              </a:ext>
            </a:extLst>
          </p:cNvPr>
          <p:cNvSpPr txBox="1"/>
          <p:nvPr/>
        </p:nvSpPr>
        <p:spPr>
          <a:xfrm>
            <a:off x="1058779" y="4812632"/>
            <a:ext cx="3441032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We shape our buildings; thereafter they shape us.</a:t>
            </a:r>
          </a:p>
          <a:p>
            <a:endParaRPr lang="en-US" sz="1000" dirty="0"/>
          </a:p>
          <a:p>
            <a:pPr algn="r"/>
            <a:r>
              <a:rPr lang="en-US" sz="1200" dirty="0"/>
              <a:t>Winston Churchill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57B576-BA82-4334-8718-5A57F592ED3E}"/>
              </a:ext>
            </a:extLst>
          </p:cNvPr>
          <p:cNvSpPr txBox="1"/>
          <p:nvPr/>
        </p:nvSpPr>
        <p:spPr>
          <a:xfrm>
            <a:off x="8479971" y="1076158"/>
            <a:ext cx="2383972" cy="1122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F8D21-D48A-499D-A10A-D398C78C8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2314" y="1997484"/>
            <a:ext cx="2383743" cy="204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10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0FFFE-F33E-4D37-98FA-5B35E6348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Plan Vision, Goals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4AA4B-4924-4AFC-88C0-2225EA434D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Vision: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University of Northern Iowa </a:t>
            </a:r>
            <a:r>
              <a:rPr lang="en-US" dirty="0"/>
              <a:t>will continue to reinvest in, renew and right-size its facilities in support of the institution’s academic and co-curricular mission, leveraging its resources for the benefit of the citizens of the state of Iowa.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D91A74-30AD-4D63-8524-B88EE9ED832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Reinvest In Infrastructure:</a:t>
            </a:r>
            <a:r>
              <a:rPr lang="en-US" sz="2000" dirty="0">
                <a:solidFill>
                  <a:schemeClr val="tx1"/>
                </a:solidFill>
              </a:rPr>
              <a:t> 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Continue to </a:t>
            </a:r>
            <a:r>
              <a:rPr lang="en-US" sz="2000" dirty="0">
                <a:solidFill>
                  <a:schemeClr val="accent2"/>
                </a:solidFill>
              </a:rPr>
              <a:t>make annual investments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to maintain existing facilities and infrastructure</a:t>
            </a:r>
            <a:endParaRPr lang="en-US" sz="20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Renew Program Space: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/>
              <a:t>Update and adapt critical campus space in support of  </a:t>
            </a:r>
            <a:r>
              <a:rPr lang="en-US" sz="2000">
                <a:solidFill>
                  <a:schemeClr val="accent2"/>
                </a:solidFill>
              </a:rPr>
              <a:t>academic programming objectives</a:t>
            </a:r>
            <a:endParaRPr lang="en-US" sz="20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Right-Size Campus: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/>
              <a:t>Assess underutilized and obsolete space, while continuing to </a:t>
            </a:r>
            <a:r>
              <a:rPr lang="en-US" sz="2000" dirty="0">
                <a:solidFill>
                  <a:schemeClr val="accent2"/>
                </a:solidFill>
              </a:rPr>
              <a:t>improve overall space utilization</a:t>
            </a:r>
            <a:r>
              <a:rPr lang="en-US" sz="20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908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255C62-1492-4518-B375-0CB848026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844" y="682595"/>
            <a:ext cx="7252219" cy="528005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18F187-287A-4FE6-BAA2-42A232E723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9400"/>
            <a:ext cx="11582400" cy="254000"/>
          </a:xfrm>
        </p:spPr>
        <p:txBody>
          <a:bodyPr/>
          <a:lstStyle/>
          <a:p>
            <a:r>
              <a:rPr lang="en-US" dirty="0"/>
              <a:t>  Facility Condition Analysis - GEF</a:t>
            </a:r>
            <a:endParaRPr lang="en-US" dirty="0">
              <a:highlight>
                <a:srgbClr val="FFFF00"/>
              </a:highlight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A5BBA52-906E-4039-A2CC-CB3671509BE2}"/>
              </a:ext>
            </a:extLst>
          </p:cNvPr>
          <p:cNvGrpSpPr/>
          <p:nvPr/>
        </p:nvGrpSpPr>
        <p:grpSpPr>
          <a:xfrm>
            <a:off x="8883836" y="2678002"/>
            <a:ext cx="2847952" cy="1118255"/>
            <a:chOff x="9093200" y="691546"/>
            <a:chExt cx="3049714" cy="1609099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40301C8-2509-47D2-9735-F27A760F9426}"/>
                </a:ext>
              </a:extLst>
            </p:cNvPr>
            <p:cNvSpPr/>
            <p:nvPr/>
          </p:nvSpPr>
          <p:spPr>
            <a:xfrm>
              <a:off x="9093200" y="787400"/>
              <a:ext cx="539750" cy="220308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kern="0" dirty="0">
                <a:solidFill>
                  <a:prstClr val="white"/>
                </a:solidFill>
                <a:latin typeface="Franklin Gothic Book" panose="020B0503020102020204"/>
                <a:cs typeface="Arial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12211AE-F574-47C1-94F8-9F2F0E74F8F1}"/>
                </a:ext>
              </a:extLst>
            </p:cNvPr>
            <p:cNvSpPr/>
            <p:nvPr/>
          </p:nvSpPr>
          <p:spPr>
            <a:xfrm>
              <a:off x="9093200" y="1092200"/>
              <a:ext cx="539750" cy="220308"/>
            </a:xfrm>
            <a:prstGeom prst="rect">
              <a:avLst/>
            </a:prstGeom>
            <a:solidFill>
              <a:schemeClr val="accent3">
                <a:alpha val="91000"/>
              </a:schemeClr>
            </a:solidFill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kern="0">
                <a:solidFill>
                  <a:prstClr val="white"/>
                </a:solidFill>
                <a:latin typeface="Franklin Gothic Book" panose="020B0503020102020204"/>
                <a:cs typeface="Arial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8E409D9-428B-427E-8FB7-C4F7B5C9E6D7}"/>
                </a:ext>
              </a:extLst>
            </p:cNvPr>
            <p:cNvSpPr/>
            <p:nvPr/>
          </p:nvSpPr>
          <p:spPr>
            <a:xfrm>
              <a:off x="9093200" y="1397000"/>
              <a:ext cx="539750" cy="220308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kern="0">
                <a:solidFill>
                  <a:prstClr val="white"/>
                </a:solidFill>
                <a:latin typeface="Franklin Gothic Book" panose="020B0503020102020204"/>
                <a:cs typeface="Arial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4382B53-35FC-44A1-816F-4848C7BB093A}"/>
                </a:ext>
              </a:extLst>
            </p:cNvPr>
            <p:cNvSpPr/>
            <p:nvPr/>
          </p:nvSpPr>
          <p:spPr>
            <a:xfrm>
              <a:off x="9093200" y="1701800"/>
              <a:ext cx="539750" cy="220308"/>
            </a:xfrm>
            <a:prstGeom prst="rect">
              <a:avLst/>
            </a:prstGeom>
            <a:solidFill>
              <a:schemeClr val="accent4"/>
            </a:solidFill>
            <a:ln w="127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kern="0" dirty="0">
                <a:solidFill>
                  <a:prstClr val="white"/>
                </a:solidFill>
                <a:latin typeface="Franklin Gothic Book" panose="020B0503020102020204"/>
                <a:cs typeface="Arial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32D5B96-CC95-48D5-A003-BDCD2DF16D6A}"/>
                </a:ext>
              </a:extLst>
            </p:cNvPr>
            <p:cNvSpPr txBox="1"/>
            <p:nvPr/>
          </p:nvSpPr>
          <p:spPr>
            <a:xfrm>
              <a:off x="9632950" y="691546"/>
              <a:ext cx="2509964" cy="1609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spcBef>
                  <a:spcPts val="200"/>
                </a:spcBef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HelveticaNeueLT Com 47 LtCn" panose="020B0406020202030204" pitchFamily="34" charset="0"/>
                  <a:cs typeface="Arial"/>
                </a:rPr>
                <a:t>Sustainment</a:t>
              </a:r>
            </a:p>
            <a:p>
              <a:pPr defTabSz="914377">
                <a:spcBef>
                  <a:spcPts val="200"/>
                </a:spcBef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HelveticaNeueLT Com 47 LtCn" panose="020B0406020202030204" pitchFamily="34" charset="0"/>
                  <a:cs typeface="Arial"/>
                </a:rPr>
                <a:t>System repairs</a:t>
              </a:r>
            </a:p>
            <a:p>
              <a:pPr defTabSz="914377">
                <a:spcBef>
                  <a:spcPts val="200"/>
                </a:spcBef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HelveticaNeueLT Com 47 LtCn" panose="020B0406020202030204" pitchFamily="34" charset="0"/>
                  <a:cs typeface="Arial"/>
                </a:rPr>
                <a:t>System replacements</a:t>
              </a:r>
            </a:p>
            <a:p>
              <a:pPr defTabSz="914377">
                <a:spcBef>
                  <a:spcPts val="200"/>
                </a:spcBef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HelveticaNeueLT Com 47 LtCn" panose="020B0406020202030204" pitchFamily="34" charset="0"/>
                  <a:cs typeface="Arial"/>
                </a:rPr>
                <a:t>Multiple system replacements</a:t>
              </a:r>
            </a:p>
            <a:p>
              <a:pPr defTabSz="914377">
                <a:spcBef>
                  <a:spcPts val="200"/>
                </a:spcBef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HelveticaNeueLT Com 47 LtCn" panose="020B0406020202030204" pitchFamily="34" charset="0"/>
                  <a:cs typeface="Arial"/>
                </a:rPr>
                <a:t>Extensive system replacements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2733B87-C427-41F1-A5F0-34BBBCCC483B}"/>
              </a:ext>
            </a:extLst>
          </p:cNvPr>
          <p:cNvSpPr txBox="1"/>
          <p:nvPr/>
        </p:nvSpPr>
        <p:spPr>
          <a:xfrm rot="18894920">
            <a:off x="4590026" y="5542480"/>
            <a:ext cx="10839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800" b="1" dirty="0">
                <a:solidFill>
                  <a:prstClr val="black"/>
                </a:solidFill>
                <a:latin typeface="HelveticaNeue MediumCond" panose="020B0506000000000000" pitchFamily="34" charset="0"/>
                <a:cs typeface="Arial"/>
              </a:rPr>
              <a:t>University Avenue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9CD667-BE68-41CF-88F8-57A77377902B}"/>
              </a:ext>
            </a:extLst>
          </p:cNvPr>
          <p:cNvSpPr txBox="1"/>
          <p:nvPr/>
        </p:nvSpPr>
        <p:spPr>
          <a:xfrm rot="16200000">
            <a:off x="4087410" y="1649938"/>
            <a:ext cx="8515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800" b="1" dirty="0">
                <a:solidFill>
                  <a:prstClr val="black"/>
                </a:solidFill>
                <a:latin typeface="HelveticaNeue MediumCond" panose="020B0506000000000000" pitchFamily="34" charset="0"/>
                <a:cs typeface="Arial"/>
              </a:rPr>
              <a:t>Hudson Road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E9FE99-C1F7-4712-A3E6-C33BA2D38D79}"/>
              </a:ext>
            </a:extLst>
          </p:cNvPr>
          <p:cNvSpPr txBox="1"/>
          <p:nvPr/>
        </p:nvSpPr>
        <p:spPr>
          <a:xfrm>
            <a:off x="4513167" y="2442774"/>
            <a:ext cx="57099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700" b="1" dirty="0">
                <a:solidFill>
                  <a:prstClr val="black"/>
                </a:solidFill>
                <a:latin typeface="HelveticaNeue MediumCond" panose="020B0506000000000000" pitchFamily="34" charset="0"/>
                <a:cs typeface="Arial"/>
              </a:rPr>
              <a:t>W 23</a:t>
            </a:r>
            <a:r>
              <a:rPr lang="en-US" sz="700" b="1" baseline="30000" dirty="0">
                <a:solidFill>
                  <a:prstClr val="black"/>
                </a:solidFill>
                <a:latin typeface="HelveticaNeue MediumCond" panose="020B0506000000000000" pitchFamily="34" charset="0"/>
                <a:cs typeface="Arial"/>
              </a:rPr>
              <a:t>rd</a:t>
            </a:r>
            <a:r>
              <a:rPr lang="en-US" sz="700" b="1" dirty="0">
                <a:solidFill>
                  <a:prstClr val="black"/>
                </a:solidFill>
                <a:latin typeface="HelveticaNeue MediumCond" panose="020B0506000000000000" pitchFamily="34" charset="0"/>
                <a:cs typeface="Arial"/>
              </a:rPr>
              <a:t> 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C2927F-9220-4925-A049-B7A0ECBABF6E}"/>
              </a:ext>
            </a:extLst>
          </p:cNvPr>
          <p:cNvSpPr txBox="1"/>
          <p:nvPr/>
        </p:nvSpPr>
        <p:spPr>
          <a:xfrm rot="16200000">
            <a:off x="6843112" y="3057450"/>
            <a:ext cx="6880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800" b="1" dirty="0">
                <a:solidFill>
                  <a:prstClr val="black"/>
                </a:solidFill>
                <a:latin typeface="HelveticaNeue MediumCond" panose="020B0506000000000000" pitchFamily="34" charset="0"/>
                <a:cs typeface="Arial"/>
              </a:rPr>
              <a:t>College St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7237B01-FA6F-4A87-B250-24B76BAF4C6F}"/>
              </a:ext>
            </a:extLst>
          </p:cNvPr>
          <p:cNvSpPr txBox="1"/>
          <p:nvPr/>
        </p:nvSpPr>
        <p:spPr>
          <a:xfrm rot="16200000">
            <a:off x="5473645" y="1484908"/>
            <a:ext cx="635110" cy="19499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defTabSz="914377"/>
            <a:r>
              <a:rPr lang="en-US" sz="667" b="1" dirty="0">
                <a:solidFill>
                  <a:prstClr val="black"/>
                </a:solidFill>
                <a:latin typeface="HelveticaNeue MediumCond" panose="020B0506000000000000" pitchFamily="34" charset="0"/>
                <a:cs typeface="Arial"/>
              </a:rPr>
              <a:t>Campus St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371A8B-FF1A-49A4-B4AD-BF454D84DD2C}"/>
              </a:ext>
            </a:extLst>
          </p:cNvPr>
          <p:cNvSpPr txBox="1"/>
          <p:nvPr/>
        </p:nvSpPr>
        <p:spPr>
          <a:xfrm>
            <a:off x="1558374" y="3688535"/>
            <a:ext cx="6527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prstClr val="black"/>
                </a:solidFill>
                <a:latin typeface="HelveticaNeue MediumCond" panose="020B0506000000000000" pitchFamily="34" charset="0"/>
                <a:cs typeface="Arial"/>
              </a:rPr>
              <a:t>W 27th St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A120A8-2663-4F4D-A498-084B835A0625}"/>
              </a:ext>
            </a:extLst>
          </p:cNvPr>
          <p:cNvSpPr/>
          <p:nvPr/>
        </p:nvSpPr>
        <p:spPr>
          <a:xfrm>
            <a:off x="8883836" y="3603535"/>
            <a:ext cx="504041" cy="153105"/>
          </a:xfrm>
          <a:prstGeom prst="rect">
            <a:avLst/>
          </a:prstGeom>
          <a:solidFill>
            <a:srgbClr val="E56A54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Franklin Gothic Book" panose="020B0503020102020204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8B51D1-9428-4367-8488-F2620C2951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6" t="9437" r="34867" b="18164"/>
          <a:stretch/>
        </p:blipFill>
        <p:spPr>
          <a:xfrm>
            <a:off x="8453224" y="123786"/>
            <a:ext cx="2516501" cy="251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2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0AB89-3785-4490-B5EA-2F6D8186E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Reinvest in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9302B-AD31-407C-AC05-7139C9561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4212547" cy="4555200"/>
          </a:xfrm>
        </p:spPr>
        <p:txBody>
          <a:bodyPr/>
          <a:lstStyle/>
          <a:p>
            <a:r>
              <a:rPr lang="en-US" dirty="0"/>
              <a:t>Types of projects include:</a:t>
            </a:r>
          </a:p>
          <a:p>
            <a:pPr lvl="1">
              <a:spcBef>
                <a:spcPts val="0"/>
              </a:spcBef>
            </a:pPr>
            <a:r>
              <a:rPr lang="en-US" dirty="0"/>
              <a:t>HVAC updates</a:t>
            </a:r>
          </a:p>
          <a:p>
            <a:pPr lvl="1">
              <a:spcBef>
                <a:spcPts val="0"/>
              </a:spcBef>
            </a:pPr>
            <a:r>
              <a:rPr lang="en-US" dirty="0"/>
              <a:t>ADA accommodations</a:t>
            </a:r>
          </a:p>
          <a:p>
            <a:pPr lvl="1">
              <a:spcBef>
                <a:spcPts val="0"/>
              </a:spcBef>
            </a:pPr>
            <a:r>
              <a:rPr lang="en-US" dirty="0"/>
              <a:t>Building envelope improvements</a:t>
            </a:r>
          </a:p>
          <a:p>
            <a:pPr lvl="1">
              <a:spcBef>
                <a:spcPts val="0"/>
              </a:spcBef>
            </a:pPr>
            <a:r>
              <a:rPr lang="en-US" dirty="0"/>
              <a:t>Fire alarms</a:t>
            </a:r>
          </a:p>
          <a:p>
            <a:pPr lvl="1">
              <a:spcBef>
                <a:spcPts val="0"/>
              </a:spcBef>
            </a:pPr>
            <a:r>
              <a:rPr lang="en-US" dirty="0"/>
              <a:t>Elevator upgrades</a:t>
            </a:r>
          </a:p>
          <a:p>
            <a:pPr lvl="1">
              <a:spcBef>
                <a:spcPts val="0"/>
              </a:spcBef>
            </a:pPr>
            <a:r>
              <a:rPr lang="en-US" dirty="0"/>
              <a:t>Roofing replacement</a:t>
            </a:r>
          </a:p>
          <a:p>
            <a:r>
              <a:rPr lang="en-US" dirty="0"/>
              <a:t>ITTC new roof creates opportunities for program development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8B1AB3-D35D-46F3-8001-AB932444E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012" y="1289704"/>
            <a:ext cx="5975682" cy="448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52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2C93B-762C-4097-8A4A-D599764A0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Reinvest in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9D00F-1A6E-4881-9060-8A02B96D26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Major Maintenance Capital Request</a:t>
            </a:r>
          </a:p>
          <a:p>
            <a:pPr lvl="1">
              <a:spcBef>
                <a:spcPts val="0"/>
              </a:spcBef>
            </a:pPr>
            <a:r>
              <a:rPr lang="en-US" dirty="0"/>
              <a:t>$6 million/year for five years</a:t>
            </a:r>
          </a:p>
          <a:p>
            <a:pPr lvl="1">
              <a:spcBef>
                <a:spcPts val="0"/>
              </a:spcBef>
            </a:pPr>
            <a:r>
              <a:rPr lang="en-US" dirty="0"/>
              <a:t>Impacts 15 GEF Buildings</a:t>
            </a:r>
          </a:p>
          <a:p>
            <a:pPr lvl="1">
              <a:spcBef>
                <a:spcPts val="0"/>
              </a:spcBef>
            </a:pPr>
            <a:r>
              <a:rPr lang="en-US" dirty="0"/>
              <a:t>50% of campus GEF space</a:t>
            </a:r>
          </a:p>
          <a:p>
            <a:pPr lvl="1">
              <a:spcBef>
                <a:spcPts val="0"/>
              </a:spcBef>
            </a:pPr>
            <a:r>
              <a:rPr lang="en-US" dirty="0"/>
              <a:t>Buildings contain </a:t>
            </a:r>
          </a:p>
          <a:p>
            <a:pPr lvl="2">
              <a:spcBef>
                <a:spcPts val="0"/>
              </a:spcBef>
            </a:pPr>
            <a:r>
              <a:rPr lang="en-US" dirty="0"/>
              <a:t>68 general purpose classrooms </a:t>
            </a:r>
          </a:p>
          <a:p>
            <a:pPr lvl="2">
              <a:spcBef>
                <a:spcPts val="0"/>
              </a:spcBef>
            </a:pPr>
            <a:r>
              <a:rPr lang="en-US" dirty="0"/>
              <a:t>41 teaching laboratories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AAC151-D973-400E-843D-EAA23D2CD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232" y="370284"/>
            <a:ext cx="5617357" cy="611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55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6EEF4-2A06-4202-87E9-E2B6B2910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Reinvest in Infrastructure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8F25B-5D91-4554-8FDB-A348A726C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3747326" cy="4555200"/>
          </a:xfrm>
        </p:spPr>
        <p:txBody>
          <a:bodyPr/>
          <a:lstStyle/>
          <a:p>
            <a:pPr marL="186262" indent="0">
              <a:buNone/>
            </a:pPr>
            <a:r>
              <a:rPr lang="en-US" sz="1600" dirty="0"/>
              <a:t>Admissions Welcome Center</a:t>
            </a:r>
          </a:p>
          <a:p>
            <a:pPr marL="186262" indent="0">
              <a:buNone/>
            </a:pPr>
            <a:endParaRPr lang="en-US" sz="1600" dirty="0"/>
          </a:p>
          <a:p>
            <a:pPr marL="186262" indent="0">
              <a:buNone/>
            </a:pPr>
            <a:r>
              <a:rPr lang="en-US" sz="1600" dirty="0"/>
              <a:t>Center for Energy and Environmental Education</a:t>
            </a:r>
          </a:p>
          <a:p>
            <a:pPr marL="186262" indent="0">
              <a:buNone/>
            </a:pPr>
            <a:endParaRPr lang="en-US" sz="1600" dirty="0"/>
          </a:p>
          <a:p>
            <a:pPr marL="186262" indent="0">
              <a:buNone/>
            </a:pPr>
            <a:r>
              <a:rPr lang="en-US" sz="1600" dirty="0"/>
              <a:t>Communication Arts Center</a:t>
            </a:r>
          </a:p>
          <a:p>
            <a:pPr marL="186262" indent="0">
              <a:buNone/>
            </a:pPr>
            <a:endParaRPr lang="en-US" sz="1600" dirty="0"/>
          </a:p>
          <a:p>
            <a:pPr marL="186262" indent="0">
              <a:buNone/>
            </a:pPr>
            <a:endParaRPr lang="en-US" sz="1600" dirty="0"/>
          </a:p>
          <a:p>
            <a:pPr marL="186262" indent="0">
              <a:buNone/>
            </a:pPr>
            <a:endParaRPr lang="en-US" sz="1600" dirty="0"/>
          </a:p>
          <a:p>
            <a:pPr marL="186262" indent="0">
              <a:buNone/>
            </a:pPr>
            <a:endParaRPr lang="en-US" sz="1600" dirty="0"/>
          </a:p>
          <a:p>
            <a:pPr marL="186262" indent="0">
              <a:buNone/>
            </a:pPr>
            <a:r>
              <a:rPr lang="en-US" sz="1600" dirty="0" err="1"/>
              <a:t>Curris</a:t>
            </a:r>
            <a:r>
              <a:rPr lang="en-US" sz="1600" dirty="0"/>
              <a:t> Business Building</a:t>
            </a:r>
          </a:p>
          <a:p>
            <a:pPr marL="186262" indent="0">
              <a:buNone/>
            </a:pPr>
            <a:endParaRPr lang="en-US" sz="1600" dirty="0"/>
          </a:p>
          <a:p>
            <a:pPr marL="186262" indent="0">
              <a:buNone/>
            </a:pPr>
            <a:endParaRPr lang="en-US" sz="1600" dirty="0"/>
          </a:p>
          <a:p>
            <a:pPr marL="186262" indent="0">
              <a:buNone/>
            </a:pPr>
            <a:endParaRPr lang="en-US" sz="1600" dirty="0"/>
          </a:p>
          <a:p>
            <a:pPr marL="186262" indent="0">
              <a:buNone/>
            </a:pPr>
            <a:r>
              <a:rPr lang="en-US" sz="1600" dirty="0"/>
              <a:t>East Bartlett Hall</a:t>
            </a:r>
          </a:p>
          <a:p>
            <a:pPr marL="186262" indent="0">
              <a:buNone/>
            </a:pPr>
            <a:r>
              <a:rPr lang="en-US" sz="1600" dirty="0"/>
              <a:t>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948CD-1EB4-45C5-BD0B-29BB8E512BC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251158" y="1536631"/>
            <a:ext cx="4347410" cy="4555200"/>
          </a:xfrm>
        </p:spPr>
        <p:txBody>
          <a:bodyPr/>
          <a:lstStyle/>
          <a:p>
            <a:r>
              <a:rPr lang="en-US" sz="1600" dirty="0"/>
              <a:t>Roof Replacement</a:t>
            </a:r>
          </a:p>
          <a:p>
            <a:endParaRPr lang="en-US" sz="1600" dirty="0"/>
          </a:p>
          <a:p>
            <a:r>
              <a:rPr lang="en-US" sz="1600" dirty="0"/>
              <a:t>Window Replacement</a:t>
            </a:r>
          </a:p>
          <a:p>
            <a:r>
              <a:rPr lang="en-US" sz="1600" dirty="0"/>
              <a:t>Envelope Repairs</a:t>
            </a:r>
          </a:p>
          <a:p>
            <a:endParaRPr lang="en-US" sz="1600" dirty="0"/>
          </a:p>
          <a:p>
            <a:r>
              <a:rPr lang="en-US" sz="1600" dirty="0"/>
              <a:t>ADA Improvements</a:t>
            </a:r>
          </a:p>
          <a:p>
            <a:r>
              <a:rPr lang="en-US" sz="1600" dirty="0"/>
              <a:t>Roof Replacement</a:t>
            </a:r>
          </a:p>
          <a:p>
            <a:r>
              <a:rPr lang="en-US" sz="1600" dirty="0"/>
              <a:t>HVAC</a:t>
            </a:r>
          </a:p>
          <a:p>
            <a:r>
              <a:rPr lang="en-US" sz="1600" dirty="0"/>
              <a:t>Control Systems</a:t>
            </a:r>
          </a:p>
          <a:p>
            <a:endParaRPr lang="en-US" sz="1600" dirty="0"/>
          </a:p>
          <a:p>
            <a:r>
              <a:rPr lang="en-US" sz="1600" dirty="0"/>
              <a:t>Envelope Repairs</a:t>
            </a:r>
          </a:p>
          <a:p>
            <a:r>
              <a:rPr lang="en-US" sz="1600" dirty="0"/>
              <a:t>Roof Replacement</a:t>
            </a:r>
          </a:p>
          <a:p>
            <a:r>
              <a:rPr lang="en-US" sz="1600" dirty="0"/>
              <a:t>Sitework</a:t>
            </a:r>
          </a:p>
          <a:p>
            <a:endParaRPr lang="en-US" sz="1600" dirty="0"/>
          </a:p>
          <a:p>
            <a:r>
              <a:rPr lang="en-US" sz="1600" dirty="0"/>
              <a:t>HVAC</a:t>
            </a:r>
          </a:p>
          <a:p>
            <a:r>
              <a:rPr lang="en-US" sz="1600" dirty="0"/>
              <a:t>Control Systems</a:t>
            </a:r>
          </a:p>
          <a:p>
            <a:pPr marL="186262" indent="0">
              <a:buNone/>
            </a:pPr>
            <a:r>
              <a:rPr lang="en-US" sz="1600" dirty="0"/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F5DD9C-5F85-4F16-877D-189A00212209}"/>
              </a:ext>
            </a:extLst>
          </p:cNvPr>
          <p:cNvSpPr txBox="1"/>
          <p:nvPr/>
        </p:nvSpPr>
        <p:spPr>
          <a:xfrm>
            <a:off x="6729664" y="1536631"/>
            <a:ext cx="186890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$200,000</a:t>
            </a:r>
          </a:p>
          <a:p>
            <a:pPr algn="r"/>
            <a:endParaRPr lang="en-US" sz="1600" dirty="0"/>
          </a:p>
          <a:p>
            <a:pPr algn="r"/>
            <a:endParaRPr lang="en-US" sz="1600" dirty="0"/>
          </a:p>
          <a:p>
            <a:pPr algn="r"/>
            <a:r>
              <a:rPr lang="en-US" sz="1600" dirty="0"/>
              <a:t>$1,000,000</a:t>
            </a:r>
          </a:p>
          <a:p>
            <a:pPr algn="r"/>
            <a:endParaRPr lang="en-US" sz="1600" dirty="0"/>
          </a:p>
          <a:p>
            <a:pPr algn="r"/>
            <a:endParaRPr lang="en-US" sz="1600" dirty="0"/>
          </a:p>
          <a:p>
            <a:pPr algn="r"/>
            <a:r>
              <a:rPr lang="en-US" sz="1600" dirty="0"/>
              <a:t>$5,550,000</a:t>
            </a:r>
          </a:p>
          <a:p>
            <a:pPr algn="r"/>
            <a:endParaRPr lang="en-US" sz="1600" dirty="0"/>
          </a:p>
          <a:p>
            <a:pPr algn="r"/>
            <a:endParaRPr lang="en-US" sz="1600" dirty="0"/>
          </a:p>
          <a:p>
            <a:pPr algn="r"/>
            <a:endParaRPr lang="en-US" sz="1600" dirty="0"/>
          </a:p>
          <a:p>
            <a:pPr algn="r"/>
            <a:endParaRPr lang="en-US" sz="1600" dirty="0"/>
          </a:p>
          <a:p>
            <a:pPr algn="r"/>
            <a:endParaRPr lang="en-US" sz="1600" dirty="0"/>
          </a:p>
          <a:p>
            <a:pPr algn="r"/>
            <a:r>
              <a:rPr lang="en-US" sz="1600" dirty="0"/>
              <a:t>$1,725,000</a:t>
            </a:r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r>
              <a:rPr lang="en-US" dirty="0"/>
              <a:t>$2,000,000</a:t>
            </a:r>
          </a:p>
          <a:p>
            <a:pPr algn="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05BC99-0243-4030-B749-3C79E2B86DFD}"/>
              </a:ext>
            </a:extLst>
          </p:cNvPr>
          <p:cNvCxnSpPr>
            <a:cxnSpLocks/>
          </p:cNvCxnSpPr>
          <p:nvPr/>
        </p:nvCxnSpPr>
        <p:spPr>
          <a:xfrm flipH="1">
            <a:off x="497305" y="2077453"/>
            <a:ext cx="109326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75CBD6-7DD4-4AA5-BDBC-563DA08F4495}"/>
              </a:ext>
            </a:extLst>
          </p:cNvPr>
          <p:cNvCxnSpPr>
            <a:cxnSpLocks/>
          </p:cNvCxnSpPr>
          <p:nvPr/>
        </p:nvCxnSpPr>
        <p:spPr>
          <a:xfrm flipH="1">
            <a:off x="497304" y="2847474"/>
            <a:ext cx="109326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E6BB65-E36F-455D-9845-8085573D18FB}"/>
              </a:ext>
            </a:extLst>
          </p:cNvPr>
          <p:cNvCxnSpPr>
            <a:cxnSpLocks/>
          </p:cNvCxnSpPr>
          <p:nvPr/>
        </p:nvCxnSpPr>
        <p:spPr>
          <a:xfrm flipH="1">
            <a:off x="497303" y="4275221"/>
            <a:ext cx="109326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0DC9566-A0CD-4D1B-B2F6-4D0BE161176C}"/>
              </a:ext>
            </a:extLst>
          </p:cNvPr>
          <p:cNvCxnSpPr>
            <a:cxnSpLocks/>
          </p:cNvCxnSpPr>
          <p:nvPr/>
        </p:nvCxnSpPr>
        <p:spPr>
          <a:xfrm flipH="1">
            <a:off x="497304" y="4275221"/>
            <a:ext cx="109326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811BD6-6564-4E75-AC6A-F44714F0A945}"/>
              </a:ext>
            </a:extLst>
          </p:cNvPr>
          <p:cNvCxnSpPr>
            <a:cxnSpLocks/>
          </p:cNvCxnSpPr>
          <p:nvPr/>
        </p:nvCxnSpPr>
        <p:spPr>
          <a:xfrm flipH="1">
            <a:off x="553451" y="5398168"/>
            <a:ext cx="109326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4C1236D-FFB0-466B-A086-B56D2E74ECB4}"/>
              </a:ext>
            </a:extLst>
          </p:cNvPr>
          <p:cNvSpPr txBox="1"/>
          <p:nvPr/>
        </p:nvSpPr>
        <p:spPr>
          <a:xfrm>
            <a:off x="8807116" y="1536631"/>
            <a:ext cx="262288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Admissions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CEEE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AmeriCorps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Continuing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Communication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Theatre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Accounting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Economics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Finance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Academic Advising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Career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Iowa Math &amp; Science Partnership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E48237-29AF-4838-8331-AC86FFB60077}"/>
              </a:ext>
            </a:extLst>
          </p:cNvPr>
          <p:cNvSpPr txBox="1"/>
          <p:nvPr/>
        </p:nvSpPr>
        <p:spPr>
          <a:xfrm>
            <a:off x="553451" y="1251602"/>
            <a:ext cx="1105301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Building					Scope		          Estimate	      Programs Impacted</a:t>
            </a:r>
          </a:p>
        </p:txBody>
      </p:sp>
    </p:spTree>
    <p:extLst>
      <p:ext uri="{BB962C8B-B14F-4D97-AF65-F5344CB8AC3E}">
        <p14:creationId xmlns:p14="http://schemas.microsoft.com/office/powerpoint/2010/main" val="922563085"/>
      </p:ext>
    </p:extLst>
  </p:cSld>
  <p:clrMapOvr>
    <a:masterClrMapping/>
  </p:clrMapOvr>
</p:sld>
</file>

<file path=ppt/theme/theme1.xml><?xml version="1.0" encoding="utf-8"?>
<a:theme xmlns:a="http://schemas.openxmlformats.org/drawingml/2006/main" name="16x9 RDG General">
  <a:themeElements>
    <a:clrScheme name="RDG-UNI">
      <a:dk1>
        <a:sysClr val="windowText" lastClr="000000"/>
      </a:dk1>
      <a:lt1>
        <a:srgbClr val="FFFFFF"/>
      </a:lt1>
      <a:dk2>
        <a:srgbClr val="69615B"/>
      </a:dk2>
      <a:lt2>
        <a:srgbClr val="A49C96"/>
      </a:lt2>
      <a:accent1>
        <a:srgbClr val="90867F"/>
      </a:accent1>
      <a:accent2>
        <a:srgbClr val="C00000"/>
      </a:accent2>
      <a:accent3>
        <a:srgbClr val="969696"/>
      </a:accent3>
      <a:accent4>
        <a:srgbClr val="808080"/>
      </a:accent4>
      <a:accent5>
        <a:srgbClr val="500778"/>
      </a:accent5>
      <a:accent6>
        <a:srgbClr val="FFB500"/>
      </a:accent6>
      <a:hlink>
        <a:srgbClr val="5F5F5F"/>
      </a:hlink>
      <a:folHlink>
        <a:srgbClr val="919191"/>
      </a:folHlink>
    </a:clrScheme>
    <a:fontScheme name="RDG Fonts">
      <a:majorFont>
        <a:latin typeface="Myriad Pro"/>
        <a:ea typeface=""/>
        <a:cs typeface=""/>
      </a:majorFont>
      <a:minorFont>
        <a:latin typeface="HelveticaNeueLT Std C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7E5E3"/>
        </a:accent1>
        <a:accent2>
          <a:srgbClr val="EA0437"/>
        </a:accent2>
        <a:accent3>
          <a:srgbClr val="FFFFFF"/>
        </a:accent3>
        <a:accent4>
          <a:srgbClr val="000000"/>
        </a:accent4>
        <a:accent5>
          <a:srgbClr val="F1F0EF"/>
        </a:accent5>
        <a:accent6>
          <a:srgbClr val="D40331"/>
        </a:accent6>
        <a:hlink>
          <a:srgbClr val="EA0437"/>
        </a:hlink>
        <a:folHlink>
          <a:srgbClr val="FE351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6x9 RDG General.potx" id="{631825EC-9ADC-47D2-92FA-6999C480AAC8}" vid="{950EE282-C542-4100-A885-E16A370A0778}"/>
    </a:ext>
  </a:extLst>
</a:theme>
</file>

<file path=ppt/theme/theme2.xml><?xml version="1.0" encoding="utf-8"?>
<a:theme xmlns:a="http://schemas.openxmlformats.org/drawingml/2006/main" name="Panther Purple">
  <a:themeElements>
    <a:clrScheme name="Plum">
      <a:dk1>
        <a:srgbClr val="500778"/>
      </a:dk1>
      <a:lt1>
        <a:srgbClr val="FFFFFF"/>
      </a:lt1>
      <a:dk2>
        <a:srgbClr val="000000"/>
      </a:dk2>
      <a:lt2>
        <a:srgbClr val="7F7F7F"/>
      </a:lt2>
      <a:accent1>
        <a:srgbClr val="2E1A47"/>
      </a:accent1>
      <a:accent2>
        <a:srgbClr val="500778"/>
      </a:accent2>
      <a:accent3>
        <a:srgbClr val="AC4FC6"/>
      </a:accent3>
      <a:accent4>
        <a:srgbClr val="FFB500"/>
      </a:accent4>
      <a:accent5>
        <a:srgbClr val="5CB8B2"/>
      </a:accent5>
      <a:accent6>
        <a:srgbClr val="E5E1E6"/>
      </a:accent6>
      <a:hlink>
        <a:srgbClr val="C6DAE7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7681</TotalTime>
  <Words>971</Words>
  <Application>Microsoft Office PowerPoint</Application>
  <PresentationFormat>Widescreen</PresentationFormat>
  <Paragraphs>338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Calibri</vt:lpstr>
      <vt:lpstr>Franklin Gothic Book</vt:lpstr>
      <vt:lpstr>Georgia</vt:lpstr>
      <vt:lpstr>HelveticaNeue MediumCond</vt:lpstr>
      <vt:lpstr>HelveticaNeueLT Com 47 LtCn</vt:lpstr>
      <vt:lpstr>HelveticaNeueLT Std Cn</vt:lpstr>
      <vt:lpstr>Myriad Pro</vt:lpstr>
      <vt:lpstr>Proxima Nova</vt:lpstr>
      <vt:lpstr>Raleway</vt:lpstr>
      <vt:lpstr>Source Sans Pro</vt:lpstr>
      <vt:lpstr>16x9 RDG General</vt:lpstr>
      <vt:lpstr>Panther Purple</vt:lpstr>
      <vt:lpstr>UNI Campus Master Plan</vt:lpstr>
      <vt:lpstr>Introduction</vt:lpstr>
      <vt:lpstr>Planning Process </vt:lpstr>
      <vt:lpstr>Guiding Principles</vt:lpstr>
      <vt:lpstr>Master Plan Vision, Goals and Objectives</vt:lpstr>
      <vt:lpstr>  Facility Condition Analysis - GEF</vt:lpstr>
      <vt:lpstr>Reinvest in Infrastructure</vt:lpstr>
      <vt:lpstr>Reinvest in Infrastructure</vt:lpstr>
      <vt:lpstr>Reinvest in Infrastructure</vt:lpstr>
      <vt:lpstr>Reinvest in Infrastructure</vt:lpstr>
      <vt:lpstr>Reinvest in Infrastructure</vt:lpstr>
      <vt:lpstr>Renew Program Space</vt:lpstr>
      <vt:lpstr>Renew Program Space</vt:lpstr>
      <vt:lpstr>Right-Size Campus</vt:lpstr>
      <vt:lpstr>Housing</vt:lpstr>
      <vt:lpstr>Athletics</vt:lpstr>
      <vt:lpstr>Summary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 Campus Master Plan</dc:title>
  <dc:creator>Philip A Simpson</dc:creator>
  <cp:lastModifiedBy>Michael W Zwanziger</cp:lastModifiedBy>
  <cp:revision>123</cp:revision>
  <cp:lastPrinted>2022-09-20T18:50:59Z</cp:lastPrinted>
  <dcterms:created xsi:type="dcterms:W3CDTF">2022-07-07T18:27:40Z</dcterms:created>
  <dcterms:modified xsi:type="dcterms:W3CDTF">2022-11-14T14:20:16Z</dcterms:modified>
</cp:coreProperties>
</file>